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36"/>
  </p:notesMasterIdLst>
  <p:sldIdLst>
    <p:sldId id="256" r:id="rId2"/>
    <p:sldId id="257" r:id="rId3"/>
    <p:sldId id="258" r:id="rId4"/>
    <p:sldId id="259" r:id="rId5"/>
    <p:sldId id="260" r:id="rId6"/>
    <p:sldId id="332" r:id="rId7"/>
    <p:sldId id="333" r:id="rId8"/>
    <p:sldId id="334" r:id="rId9"/>
    <p:sldId id="335" r:id="rId10"/>
    <p:sldId id="339" r:id="rId11"/>
    <p:sldId id="336" r:id="rId12"/>
    <p:sldId id="337" r:id="rId13"/>
    <p:sldId id="307" r:id="rId14"/>
    <p:sldId id="308" r:id="rId15"/>
    <p:sldId id="309" r:id="rId16"/>
    <p:sldId id="317" r:id="rId17"/>
    <p:sldId id="318" r:id="rId18"/>
    <p:sldId id="322" r:id="rId19"/>
    <p:sldId id="319" r:id="rId20"/>
    <p:sldId id="320" r:id="rId21"/>
    <p:sldId id="321" r:id="rId22"/>
    <p:sldId id="323" r:id="rId23"/>
    <p:sldId id="324" r:id="rId24"/>
    <p:sldId id="304" r:id="rId25"/>
    <p:sldId id="315" r:id="rId26"/>
    <p:sldId id="316" r:id="rId27"/>
    <p:sldId id="325" r:id="rId28"/>
    <p:sldId id="326" r:id="rId29"/>
    <p:sldId id="327" r:id="rId30"/>
    <p:sldId id="328" r:id="rId31"/>
    <p:sldId id="329" r:id="rId32"/>
    <p:sldId id="330" r:id="rId33"/>
    <p:sldId id="331" r:id="rId34"/>
    <p:sldId id="349" r:id="rId35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870"/>
    <p:restoredTop sz="86698" autoAdjust="0"/>
  </p:normalViewPr>
  <p:slideViewPr>
    <p:cSldViewPr>
      <p:cViewPr varScale="1">
        <p:scale>
          <a:sx n="76" d="100"/>
          <a:sy n="76" d="100"/>
        </p:scale>
        <p:origin x="48" y="38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9935F1-B4FD-4A85-B319-2593201C919F}" type="datetimeFigureOut">
              <a:rPr lang="zh-CN" altLang="en-US" smtClean="0"/>
              <a:pPr/>
              <a:t>2025/4/21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45C3EB-D7E0-4C7E-B12B-6B6BB06A90A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1303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3" name="圆角矩形 12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副标题 8"/>
          <p:cNvSpPr>
            <a:spLocks noGrp="1"/>
          </p:cNvSpPr>
          <p:nvPr>
            <p:ph type="subTitle" idx="1"/>
          </p:nvPr>
        </p:nvSpPr>
        <p:spPr>
          <a:xfrm>
            <a:off x="1295400" y="3200400"/>
            <a:ext cx="6400800" cy="1600200"/>
          </a:xfrm>
        </p:spPr>
        <p:txBody>
          <a:bodyPr/>
          <a:lstStyle>
            <a:lvl1pPr marL="0" indent="0" algn="ctr">
              <a:buNone/>
              <a:defRPr sz="26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zh-CN" altLang="en-US"/>
              <a:t>单击此处编辑母版副标题样式</a:t>
            </a:r>
            <a:endParaRPr kumimoji="0" lang="en-US"/>
          </a:p>
        </p:txBody>
      </p:sp>
      <p:sp>
        <p:nvSpPr>
          <p:cNvPr id="28" name="日期占位符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2025/4/21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9" name="灯片编号占位符 28"/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>
            <a:noAutofit/>
          </a:bodyPr>
          <a:lstStyle>
            <a:lvl1pPr>
              <a:defRPr sz="1400">
                <a:solidFill>
                  <a:srgbClr val="FFFFFF"/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62931" y="1449303"/>
            <a:ext cx="9021537" cy="1527349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矩形 9"/>
          <p:cNvSpPr/>
          <p:nvPr/>
        </p:nvSpPr>
        <p:spPr>
          <a:xfrm>
            <a:off x="62931" y="1396720"/>
            <a:ext cx="9021537" cy="120580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矩形 10"/>
          <p:cNvSpPr/>
          <p:nvPr/>
        </p:nvSpPr>
        <p:spPr>
          <a:xfrm>
            <a:off x="62931" y="2976649"/>
            <a:ext cx="9021537" cy="110532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标题 7"/>
          <p:cNvSpPr>
            <a:spLocks noGrp="1"/>
          </p:cNvSpPr>
          <p:nvPr>
            <p:ph type="ctrTitle"/>
          </p:nvPr>
        </p:nvSpPr>
        <p:spPr>
          <a:xfrm>
            <a:off x="457200" y="1505930"/>
            <a:ext cx="8229600" cy="1470025"/>
          </a:xfrm>
        </p:spPr>
        <p:txBody>
          <a:bodyPr anchor="ctr"/>
          <a:lstStyle>
            <a:lvl1pPr algn="ctr">
              <a:defRPr lang="en-US" dirty="0">
                <a:solidFill>
                  <a:srgbClr val="FFFFFF"/>
                </a:solidFill>
              </a:defRPr>
            </a:lvl1pPr>
          </a:lstStyle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第二级</a:t>
            </a:r>
          </a:p>
          <a:p>
            <a:pPr lvl="2" eaLnBrk="1" latinLnBrk="0" hangingPunct="1"/>
            <a:r>
              <a:rPr lang="zh-CN" altLang="en-US"/>
              <a:t>第三级</a:t>
            </a:r>
          </a:p>
          <a:p>
            <a:pPr lvl="3" eaLnBrk="1" latinLnBrk="0" hangingPunct="1"/>
            <a:r>
              <a:rPr lang="zh-CN" altLang="en-US"/>
              <a:t>第四级</a:t>
            </a:r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2025/4/21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41"/>
            <a:ext cx="2011680" cy="5851525"/>
          </a:xfrm>
        </p:spPr>
        <p:txBody>
          <a:bodyPr vert="eaVert"/>
          <a:lstStyle/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914400" y="274640"/>
            <a:ext cx="5562600" cy="5851525"/>
          </a:xfrm>
        </p:spPr>
        <p:txBody>
          <a:bodyPr vert="eaVert"/>
          <a:lstStyle/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第二级</a:t>
            </a:r>
          </a:p>
          <a:p>
            <a:pPr lvl="2" eaLnBrk="1" latinLnBrk="0" hangingPunct="1"/>
            <a:r>
              <a:rPr lang="zh-CN" altLang="en-US"/>
              <a:t>第三级</a:t>
            </a:r>
          </a:p>
          <a:p>
            <a:pPr lvl="3" eaLnBrk="1" latinLnBrk="0" hangingPunct="1"/>
            <a:r>
              <a:rPr lang="zh-CN" altLang="en-US"/>
              <a:t>第四级</a:t>
            </a:r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2025/4/21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2025/4/21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8" name="内容占位符 7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7772400" cy="4572000"/>
          </a:xfrm>
        </p:spPr>
        <p:txBody>
          <a:bodyPr vert="horz"/>
          <a:lstStyle/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第二级</a:t>
            </a:r>
          </a:p>
          <a:p>
            <a:pPr lvl="2" eaLnBrk="1" latinLnBrk="0" hangingPunct="1"/>
            <a:r>
              <a:rPr lang="zh-CN" altLang="en-US"/>
              <a:t>第三级</a:t>
            </a:r>
          </a:p>
          <a:p>
            <a:pPr lvl="3" eaLnBrk="1" latinLnBrk="0" hangingPunct="1"/>
            <a:r>
              <a:rPr lang="zh-CN" altLang="en-US"/>
              <a:t>第四级</a:t>
            </a:r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0" name="圆角矩形 9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3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952500"/>
            <a:ext cx="7772400" cy="1362075"/>
          </a:xfrm>
        </p:spPr>
        <p:txBody>
          <a:bodyPr anchor="b" anchorCtr="0"/>
          <a:lstStyle>
            <a:lvl1pPr algn="l">
              <a:buNone/>
              <a:defRPr sz="4000" b="0" cap="none"/>
            </a:lvl1pPr>
          </a:lstStyle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547938"/>
            <a:ext cx="7772400" cy="1338262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2025/4/21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800100" y="6172200"/>
            <a:ext cx="4000500" cy="4572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 flipV="1">
            <a:off x="69412" y="2376830"/>
            <a:ext cx="9013515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矩形 7"/>
          <p:cNvSpPr/>
          <p:nvPr/>
        </p:nvSpPr>
        <p:spPr>
          <a:xfrm>
            <a:off x="69146" y="2341475"/>
            <a:ext cx="9013781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矩形 8"/>
          <p:cNvSpPr/>
          <p:nvPr/>
        </p:nvSpPr>
        <p:spPr>
          <a:xfrm>
            <a:off x="68306" y="2468880"/>
            <a:ext cx="9014621" cy="45720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2025/4/21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9" name="内容占位符 8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第二级</a:t>
            </a:r>
          </a:p>
          <a:p>
            <a:pPr lvl="2" eaLnBrk="1" latinLnBrk="0" hangingPunct="1"/>
            <a:r>
              <a:rPr lang="zh-CN" altLang="en-US"/>
              <a:t>第三级</a:t>
            </a:r>
          </a:p>
          <a:p>
            <a:pPr lvl="3" eaLnBrk="1" latinLnBrk="0" hangingPunct="1"/>
            <a:r>
              <a:rPr lang="zh-CN" altLang="en-US"/>
              <a:t>第四级</a:t>
            </a:r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  <p:sp>
        <p:nvSpPr>
          <p:cNvPr id="11" name="内容占位符 10"/>
          <p:cNvSpPr>
            <a:spLocks noGrp="1"/>
          </p:cNvSpPr>
          <p:nvPr>
            <p:ph sz="quarter" idx="2"/>
          </p:nvPr>
        </p:nvSpPr>
        <p:spPr>
          <a:xfrm>
            <a:off x="493395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第二级</a:t>
            </a:r>
          </a:p>
          <a:p>
            <a:pPr lvl="2" eaLnBrk="1" latinLnBrk="0" hangingPunct="1"/>
            <a:r>
              <a:rPr lang="zh-CN" altLang="en-US"/>
              <a:t>第三级</a:t>
            </a:r>
          </a:p>
          <a:p>
            <a:pPr lvl="3" eaLnBrk="1" latinLnBrk="0" hangingPunct="1"/>
            <a:r>
              <a:rPr lang="zh-CN" altLang="en-US"/>
              <a:t>第四级</a:t>
            </a:r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>
              <a:defRPr/>
            </a:lvl1pPr>
          </a:lstStyle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zh-CN" altLang="en-US"/>
              <a:t>单击此处编辑母版文本样式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3"/>
          </p:nvPr>
        </p:nvSpPr>
        <p:spPr>
          <a:xfrm>
            <a:off x="49530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zh-CN" altLang="en-US"/>
              <a:t>单击此处编辑母版文本样式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2025/4/21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11" name="内容占位符 10"/>
          <p:cNvSpPr>
            <a:spLocks noGrp="1"/>
          </p:cNvSpPr>
          <p:nvPr>
            <p:ph sz="half" idx="2"/>
          </p:nvPr>
        </p:nvSpPr>
        <p:spPr>
          <a:xfrm>
            <a:off x="9144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第二级</a:t>
            </a:r>
          </a:p>
          <a:p>
            <a:pPr lvl="2" eaLnBrk="1" latinLnBrk="0" hangingPunct="1"/>
            <a:r>
              <a:rPr lang="zh-CN" altLang="en-US"/>
              <a:t>第三级</a:t>
            </a:r>
          </a:p>
          <a:p>
            <a:pPr lvl="3" eaLnBrk="1" latinLnBrk="0" hangingPunct="1"/>
            <a:r>
              <a:rPr lang="zh-CN" altLang="en-US"/>
              <a:t>第四级</a:t>
            </a:r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  <p:sp>
        <p:nvSpPr>
          <p:cNvPr id="13" name="内容占位符 12"/>
          <p:cNvSpPr>
            <a:spLocks noGrp="1"/>
          </p:cNvSpPr>
          <p:nvPr>
            <p:ph sz="half" idx="4"/>
          </p:nvPr>
        </p:nvSpPr>
        <p:spPr>
          <a:xfrm>
            <a:off x="49530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第二级</a:t>
            </a:r>
          </a:p>
          <a:p>
            <a:pPr lvl="2" eaLnBrk="1" latinLnBrk="0" hangingPunct="1"/>
            <a:r>
              <a:rPr lang="zh-CN" altLang="en-US"/>
              <a:t>第三级</a:t>
            </a:r>
          </a:p>
          <a:p>
            <a:pPr lvl="3" eaLnBrk="1" latinLnBrk="0" hangingPunct="1"/>
            <a:r>
              <a:rPr lang="zh-CN" altLang="en-US"/>
              <a:t>第四级</a:t>
            </a:r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2025/4/21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2025/4/21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9" name="圆角矩形 8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 algn="l">
              <a:buNone/>
              <a:defRPr sz="4000" b="0"/>
            </a:lvl1pPr>
          </a:lstStyle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2"/>
          </p:nvPr>
        </p:nvSpPr>
        <p:spPr>
          <a:xfrm>
            <a:off x="914400" y="1600200"/>
            <a:ext cx="1905000" cy="4495800"/>
          </a:xfrm>
        </p:spPr>
        <p:txBody>
          <a:bodyPr/>
          <a:lstStyle>
            <a:lvl1pPr marL="0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2025/4/21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11" name="内容占位符 10"/>
          <p:cNvSpPr>
            <a:spLocks noGrp="1"/>
          </p:cNvSpPr>
          <p:nvPr>
            <p:ph sz="quarter" idx="1"/>
          </p:nvPr>
        </p:nvSpPr>
        <p:spPr>
          <a:xfrm>
            <a:off x="2971800" y="1600200"/>
            <a:ext cx="5715000" cy="4495800"/>
          </a:xfrm>
        </p:spPr>
        <p:txBody>
          <a:bodyPr vert="horz"/>
          <a:lstStyle/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第二级</a:t>
            </a:r>
          </a:p>
          <a:p>
            <a:pPr lvl="2" eaLnBrk="1" latinLnBrk="0" hangingPunct="1"/>
            <a:r>
              <a:rPr lang="zh-CN" altLang="en-US"/>
              <a:t>第三级</a:t>
            </a:r>
          </a:p>
          <a:p>
            <a:pPr lvl="3" eaLnBrk="1" latinLnBrk="0" hangingPunct="1"/>
            <a:r>
              <a:rPr lang="zh-CN" altLang="en-US"/>
              <a:t>第四级</a:t>
            </a:r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4900550"/>
            <a:ext cx="7315200" cy="522288"/>
          </a:xfrm>
        </p:spPr>
        <p:txBody>
          <a:bodyPr anchor="ctr">
            <a:noAutofit/>
          </a:bodyPr>
          <a:lstStyle>
            <a:lvl1pPr algn="l">
              <a:buNone/>
              <a:defRPr sz="2800" b="0"/>
            </a:lvl1pPr>
          </a:lstStyle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914400" y="5445825"/>
            <a:ext cx="7315200" cy="685800"/>
          </a:xfrm>
        </p:spPr>
        <p:txBody>
          <a:bodyPr/>
          <a:lstStyle>
            <a:lvl1pPr marL="0" indent="0">
              <a:buFontTx/>
              <a:buNone/>
              <a:defRPr sz="16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2025/4/21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914400" y="6172200"/>
            <a:ext cx="3886200" cy="4572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 flipV="1">
            <a:off x="68307" y="4683555"/>
            <a:ext cx="9006840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矩形 11"/>
          <p:cNvSpPr/>
          <p:nvPr/>
        </p:nvSpPr>
        <p:spPr>
          <a:xfrm>
            <a:off x="68508" y="4650474"/>
            <a:ext cx="9006639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矩形 12"/>
          <p:cNvSpPr/>
          <p:nvPr/>
        </p:nvSpPr>
        <p:spPr>
          <a:xfrm>
            <a:off x="68510" y="4773224"/>
            <a:ext cx="9006637" cy="48807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68308" y="66675"/>
            <a:ext cx="9001873" cy="4581525"/>
          </a:xfrm>
          <a:prstGeom prst="round2SameRect">
            <a:avLst>
              <a:gd name="adj1" fmla="val 7101"/>
              <a:gd name="adj2" fmla="val 0"/>
            </a:avLst>
          </a:prstGeom>
          <a:solidFill>
            <a:schemeClr val="bg2"/>
          </a:solidFill>
          <a:ln w="6350"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zh-CN" altLang="en-US"/>
              <a:t>单击图标添加图片</a:t>
            </a:r>
            <a:endParaRPr kumimoji="0"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8" name="圆角矩形 7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标题占位符 21"/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400" cy="1143000"/>
          </a:xfrm>
          <a:prstGeom prst="rect">
            <a:avLst/>
          </a:prstGeom>
        </p:spPr>
        <p:txBody>
          <a:bodyPr bIns="91440" anchor="b" anchorCtr="0">
            <a:normAutofit/>
          </a:bodyPr>
          <a:lstStyle/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13" name="文本占位符 12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7772400" cy="45720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zh-CN" altLang="en-US"/>
              <a:t>单击此处编辑母版文本样式</a:t>
            </a:r>
          </a:p>
          <a:p>
            <a:pPr lvl="1" eaLnBrk="1" latinLnBrk="0" hangingPunct="1"/>
            <a:r>
              <a:rPr kumimoji="0" lang="zh-CN" altLang="en-US"/>
              <a:t>第二级</a:t>
            </a:r>
          </a:p>
          <a:p>
            <a:pPr lvl="2" eaLnBrk="1" latinLnBrk="0" hangingPunct="1"/>
            <a:r>
              <a:rPr kumimoji="0" lang="zh-CN" altLang="en-US"/>
              <a:t>第三级</a:t>
            </a:r>
          </a:p>
          <a:p>
            <a:pPr lvl="3" eaLnBrk="1" latinLnBrk="0" hangingPunct="1"/>
            <a:r>
              <a:rPr kumimoji="0" lang="zh-CN" altLang="en-US"/>
              <a:t>第四级</a:t>
            </a:r>
          </a:p>
          <a:p>
            <a:pPr lvl="4" eaLnBrk="1" latinLnBrk="0" hangingPunct="1"/>
            <a:r>
              <a:rPr kumimoji="0" lang="zh-CN" altLang="en-US"/>
              <a:t>第五级</a:t>
            </a:r>
            <a:endParaRPr kumimoji="0" lang="en-US"/>
          </a:p>
        </p:txBody>
      </p:sp>
      <p:sp>
        <p:nvSpPr>
          <p:cNvPr id="14" name="日期占位符 13"/>
          <p:cNvSpPr>
            <a:spLocks noGrp="1"/>
          </p:cNvSpPr>
          <p:nvPr>
            <p:ph type="dt" sz="half" idx="2"/>
          </p:nvPr>
        </p:nvSpPr>
        <p:spPr>
          <a:xfrm>
            <a:off x="6172200" y="6191250"/>
            <a:ext cx="2476500" cy="476250"/>
          </a:xfrm>
          <a:prstGeom prst="rect">
            <a:avLst/>
          </a:prstGeom>
        </p:spPr>
        <p:txBody>
          <a:bodyPr anchor="ctr" anchorCtr="0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pPr/>
              <a:t>2025/4/21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3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</p:spPr>
        <p:txBody>
          <a:bodyPr anchor="ctr" anchorCtr="0"/>
          <a:lstStyle>
            <a:lvl1pPr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23" name="灯片编号占位符 22"/>
          <p:cNvSpPr>
            <a:spLocks noGrp="1"/>
          </p:cNvSpPr>
          <p:nvPr>
            <p:ph type="sldNum" sz="quarter" idx="4"/>
          </p:nvPr>
        </p:nvSpPr>
        <p:spPr>
          <a:xfrm>
            <a:off x="146304" y="6210300"/>
            <a:ext cx="457200" cy="457200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anchor="ctr" anchorCtr="1">
            <a:noAutofit/>
          </a:bodyPr>
          <a:lstStyle>
            <a:lvl1pPr algn="ctr" eaLnBrk="1" latinLnBrk="0" hangingPunct="1">
              <a:defRPr kumimoji="0" sz="14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580"/>
        </a:spcBef>
        <a:buClr>
          <a:schemeClr val="accent1"/>
        </a:buClr>
        <a:buSzPct val="8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28600" algn="l" rtl="0" eaLnBrk="1" latinLnBrk="0" hangingPunct="1">
        <a:spcBef>
          <a:spcPts val="370"/>
        </a:spcBef>
        <a:buClr>
          <a:schemeClr val="accent2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SzPct val="8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370"/>
        </a:spcBef>
        <a:buClr>
          <a:schemeClr val="accent3"/>
        </a:buClr>
        <a:buSzPct val="80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70"/>
        </a:spcBef>
        <a:buClr>
          <a:schemeClr val="accent3"/>
        </a:buClr>
        <a:buFontTx/>
        <a:buChar char="o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228600" algn="l" rtl="0" eaLnBrk="1" latinLnBrk="0" hangingPunct="1">
        <a:spcBef>
          <a:spcPts val="370"/>
        </a:spcBef>
        <a:buClr>
          <a:schemeClr val="accent3"/>
        </a:buClr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228600" algn="l" rtl="0" eaLnBrk="1" latinLnBrk="0" hangingPunct="1">
        <a:spcBef>
          <a:spcPts val="370"/>
        </a:spcBef>
        <a:buClr>
          <a:schemeClr val="accent2"/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228600" algn="l" rtl="0" eaLnBrk="1" latinLnBrk="0" hangingPunct="1">
        <a:spcBef>
          <a:spcPts val="370"/>
        </a:spcBef>
        <a:buClr>
          <a:schemeClr val="accent2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jclin@xmu.edu.cn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learn.unity.com/tutorial/introduction-to-sprite-animations?language=en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learn.unity.com/project/re-targeting-and-re-using-animation?language=en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://learn.unity.com/tutorial/animator-controllers-2019-3?language=en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learn.unity.com/tutorial/creating-keyframed-animation-in-timeline-2019-3?language=en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ftp://121.192.180.66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://unity.com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docs.unity3d.com/2021.2/Documentation/Manual/AnimationSection.html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林俊聪</a:t>
            </a:r>
            <a:endParaRPr lang="en-US" altLang="zh-CN" dirty="0"/>
          </a:p>
          <a:p>
            <a:r>
              <a:rPr lang="zh-CN" altLang="en-US" dirty="0"/>
              <a:t>电邮：</a:t>
            </a:r>
            <a:r>
              <a:rPr lang="en-US" altLang="zh-CN" dirty="0">
                <a:hlinkClick r:id="rId2"/>
              </a:rPr>
              <a:t>jclin@xmu.edu.cn</a:t>
            </a:r>
            <a:endParaRPr lang="en-US" altLang="zh-CN" dirty="0"/>
          </a:p>
          <a:p>
            <a:r>
              <a:rPr lang="zh-CN" altLang="en-US" dirty="0"/>
              <a:t>办公室：翔安校区</a:t>
            </a:r>
            <a:r>
              <a:rPr lang="en-US" altLang="zh-CN" dirty="0"/>
              <a:t>5</a:t>
            </a:r>
            <a:r>
              <a:rPr lang="zh-CN" altLang="en-US" dirty="0"/>
              <a:t>号楼</a:t>
            </a:r>
            <a:r>
              <a:rPr lang="en-US" altLang="zh-CN" dirty="0"/>
              <a:t>-409-1</a:t>
            </a:r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游戏设计导论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74BF27-8368-4532-81C0-8578C1AE8D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-27384"/>
            <a:ext cx="7772400" cy="1143000"/>
          </a:xfrm>
        </p:spPr>
        <p:txBody>
          <a:bodyPr/>
          <a:lstStyle/>
          <a:p>
            <a:r>
              <a:rPr lang="zh-CN" altLang="en-US" dirty="0"/>
              <a:t>背景知识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F5CD4D5-7639-410D-BDB3-963CE8FD32CD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914400" y="1145778"/>
            <a:ext cx="7772400" cy="4572000"/>
          </a:xfrm>
        </p:spPr>
        <p:txBody>
          <a:bodyPr/>
          <a:lstStyle/>
          <a:p>
            <a:r>
              <a:rPr lang="en-US" altLang="zh-CN" dirty="0" err="1"/>
              <a:t>Mecanim</a:t>
            </a:r>
            <a:r>
              <a:rPr lang="zh-CN" altLang="en-US" dirty="0"/>
              <a:t>动画系统：三个核心</a:t>
            </a:r>
            <a:endParaRPr lang="en-US" altLang="zh-CN" dirty="0"/>
          </a:p>
          <a:p>
            <a:pPr lvl="1"/>
            <a:r>
              <a:rPr lang="en-US" altLang="zh-CN" dirty="0"/>
              <a:t>Animator</a:t>
            </a:r>
            <a:r>
              <a:rPr lang="zh-CN" altLang="en-US" dirty="0"/>
              <a:t>组件</a:t>
            </a:r>
            <a:endParaRPr lang="en-US" altLang="zh-CN" dirty="0"/>
          </a:p>
          <a:p>
            <a:pPr lvl="2"/>
            <a:r>
              <a:rPr lang="zh-CN" altLang="en-US" dirty="0"/>
              <a:t>添加到需要设置动画的</a:t>
            </a:r>
            <a:r>
              <a:rPr lang="en-US" altLang="zh-CN" dirty="0" err="1"/>
              <a:t>GameObject</a:t>
            </a:r>
            <a:endParaRPr lang="en-US" altLang="zh-CN" dirty="0"/>
          </a:p>
          <a:p>
            <a:pPr lvl="2"/>
            <a:r>
              <a:rPr lang="zh-CN" altLang="en-US" dirty="0"/>
              <a:t>直接选中物体利用</a:t>
            </a:r>
            <a:r>
              <a:rPr lang="en-US" altLang="zh-CN" dirty="0"/>
              <a:t>Animation</a:t>
            </a:r>
            <a:r>
              <a:rPr lang="zh-CN" altLang="en-US" dirty="0"/>
              <a:t>编辑器创建后会自动添加</a:t>
            </a:r>
            <a:endParaRPr lang="en-US" altLang="zh-CN" dirty="0"/>
          </a:p>
          <a:p>
            <a:pPr lvl="1"/>
            <a:endParaRPr lang="en-US" altLang="zh-CN" dirty="0"/>
          </a:p>
          <a:p>
            <a:pPr lvl="2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83BCDA7-2F96-E14C-AB3E-6B838080F8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744" y="3284984"/>
            <a:ext cx="4749289" cy="2639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6280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74BF27-8368-4532-81C0-8578C1AE8D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-27384"/>
            <a:ext cx="7772400" cy="1143000"/>
          </a:xfrm>
        </p:spPr>
        <p:txBody>
          <a:bodyPr/>
          <a:lstStyle/>
          <a:p>
            <a:r>
              <a:rPr lang="zh-CN" altLang="en-US" dirty="0"/>
              <a:t>背景知识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F5CD4D5-7639-410D-BDB3-963CE8FD32CD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914400" y="1145778"/>
            <a:ext cx="7772400" cy="4572000"/>
          </a:xfrm>
        </p:spPr>
        <p:txBody>
          <a:bodyPr/>
          <a:lstStyle/>
          <a:p>
            <a:r>
              <a:rPr lang="en-US" altLang="zh-CN" dirty="0" err="1"/>
              <a:t>Mecanim</a:t>
            </a:r>
            <a:r>
              <a:rPr lang="zh-CN" altLang="en-US" dirty="0"/>
              <a:t>动画系统：三个核心</a:t>
            </a:r>
            <a:endParaRPr lang="en-US" altLang="zh-CN" dirty="0"/>
          </a:p>
          <a:p>
            <a:pPr lvl="1"/>
            <a:r>
              <a:rPr lang="en-US" altLang="zh-CN" dirty="0"/>
              <a:t>Animation Controller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（后面具体介绍）</a:t>
            </a:r>
            <a:endParaRPr lang="en-US" altLang="zh-CN" dirty="0">
              <a:solidFill>
                <a:schemeClr val="bg1">
                  <a:lumMod val="75000"/>
                </a:schemeClr>
              </a:solidFill>
            </a:endParaRPr>
          </a:p>
          <a:p>
            <a:pPr lvl="2"/>
            <a:r>
              <a:rPr lang="zh-CN" altLang="en-US" dirty="0"/>
              <a:t>随着游戏环境的变化让游戏对象在不同的动画状态之间进行切换</a:t>
            </a:r>
            <a:endParaRPr lang="en-US" altLang="zh-CN" dirty="0"/>
          </a:p>
          <a:p>
            <a:pPr lvl="3"/>
            <a:r>
              <a:rPr lang="zh-CN" altLang="en-US" dirty="0"/>
              <a:t>允许开发者设置角色和动画对象的动画</a:t>
            </a:r>
            <a:endParaRPr lang="en-US" altLang="zh-CN" dirty="0"/>
          </a:p>
          <a:p>
            <a:pPr lvl="3"/>
            <a:r>
              <a:rPr lang="zh-CN" altLang="en-US" dirty="0"/>
              <a:t>通过</a:t>
            </a:r>
            <a:r>
              <a:rPr lang="en-US" altLang="zh-CN" dirty="0"/>
              <a:t>State Machine</a:t>
            </a:r>
            <a:r>
              <a:rPr lang="zh-CN" altLang="en-US" dirty="0"/>
              <a:t>管理动画片段</a:t>
            </a:r>
            <a:endParaRPr lang="en-US" altLang="zh-CN" dirty="0"/>
          </a:p>
          <a:p>
            <a:pPr lvl="3"/>
            <a:r>
              <a:rPr lang="zh-CN" altLang="en-US" dirty="0"/>
              <a:t>必须在</a:t>
            </a:r>
            <a:r>
              <a:rPr lang="en-US" altLang="zh-CN" dirty="0"/>
              <a:t>Unity</a:t>
            </a:r>
            <a:r>
              <a:rPr lang="zh-CN" altLang="en-US" dirty="0"/>
              <a:t>内部创建</a:t>
            </a:r>
            <a:endParaRPr lang="en-US" altLang="zh-CN" dirty="0"/>
          </a:p>
          <a:p>
            <a:pPr lvl="2"/>
            <a:r>
              <a:rPr lang="zh-CN" altLang="en-US" dirty="0"/>
              <a:t>在</a:t>
            </a:r>
            <a:r>
              <a:rPr lang="en-US" altLang="zh-CN" dirty="0"/>
              <a:t>Animator</a:t>
            </a:r>
            <a:r>
              <a:rPr lang="zh-CN" altLang="en-US" dirty="0"/>
              <a:t>视图中创建、浏览和修改</a:t>
            </a:r>
            <a:r>
              <a:rPr lang="en-US" altLang="zh-CN" dirty="0"/>
              <a:t>Animator Controller</a:t>
            </a:r>
            <a:r>
              <a:rPr lang="zh-CN" altLang="en-US" dirty="0"/>
              <a:t>的结构</a:t>
            </a:r>
            <a:endParaRPr lang="en-US" altLang="zh-CN" dirty="0"/>
          </a:p>
          <a:p>
            <a:pPr lvl="2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5A0CE1C-128B-41A6-AA8E-E6FFB131F17E}"/>
              </a:ext>
            </a:extLst>
          </p:cNvPr>
          <p:cNvSpPr txBox="1"/>
          <p:nvPr/>
        </p:nvSpPr>
        <p:spPr>
          <a:xfrm>
            <a:off x="6732240" y="1301532"/>
            <a:ext cx="23909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/>
              <a:t>Project</a:t>
            </a:r>
            <a:r>
              <a:rPr lang="zh-CN" altLang="en-US" sz="1600" dirty="0"/>
              <a:t>视图</a:t>
            </a:r>
            <a:endParaRPr lang="en-US" altLang="zh-CN" sz="1600" dirty="0"/>
          </a:p>
          <a:p>
            <a:pPr algn="ctr"/>
            <a:r>
              <a:rPr lang="en-US" altLang="zh-CN" sz="1600" dirty="0"/>
              <a:t>Animation Controller</a:t>
            </a:r>
            <a:r>
              <a:rPr lang="zh-CN" altLang="en-US" sz="1600" dirty="0"/>
              <a:t>资源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6862EDD5-1B2A-6142-A00B-F5D18906AA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7885" y="158532"/>
            <a:ext cx="959689" cy="11430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E9B59C68-2CF4-CD4F-94D0-0307AFD9EEC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4077072"/>
            <a:ext cx="7867777" cy="2679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8722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74BF27-8368-4532-81C0-8578C1AE8D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-27384"/>
            <a:ext cx="7772400" cy="1143000"/>
          </a:xfrm>
        </p:spPr>
        <p:txBody>
          <a:bodyPr/>
          <a:lstStyle/>
          <a:p>
            <a:r>
              <a:rPr lang="zh-CN" altLang="en-US" dirty="0"/>
              <a:t>背景知识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F5CD4D5-7639-410D-BDB3-963CE8FD32CD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914400" y="1145778"/>
            <a:ext cx="7772400" cy="4572000"/>
          </a:xfrm>
        </p:spPr>
        <p:txBody>
          <a:bodyPr>
            <a:normAutofit lnSpcReduction="10000"/>
          </a:bodyPr>
          <a:lstStyle/>
          <a:p>
            <a:r>
              <a:rPr lang="en-US" altLang="zh-CN" dirty="0" err="1"/>
              <a:t>Mecanim</a:t>
            </a:r>
            <a:r>
              <a:rPr lang="zh-CN" altLang="en-US" dirty="0"/>
              <a:t>动画系统：</a:t>
            </a:r>
            <a:r>
              <a:rPr lang="en-US" altLang="zh-CN" dirty="0"/>
              <a:t>Blend</a:t>
            </a:r>
            <a:r>
              <a:rPr lang="zh-CN" altLang="en-US" dirty="0"/>
              <a:t> </a:t>
            </a:r>
            <a:r>
              <a:rPr lang="en-US" altLang="zh-CN" dirty="0"/>
              <a:t>Trees</a:t>
            </a:r>
          </a:p>
          <a:p>
            <a:pPr lvl="1"/>
            <a:r>
              <a:rPr lang="en-US" altLang="zh-CN" dirty="0"/>
              <a:t>Blend Trees</a:t>
            </a:r>
          </a:p>
          <a:p>
            <a:pPr lvl="2"/>
            <a:r>
              <a:rPr lang="zh-CN" altLang="en-US" dirty="0"/>
              <a:t>在某些情况下，为了让角色的动作更为自然、需要将角色的不同动画混合在一起，比如可以根据角色的速度将行走和奔跑动画混合在一起</a:t>
            </a:r>
            <a:endParaRPr lang="en-US" altLang="zh-CN" dirty="0"/>
          </a:p>
          <a:p>
            <a:pPr lvl="2"/>
            <a:r>
              <a:rPr lang="en-US" altLang="zh-CN" dirty="0"/>
              <a:t>Transitions</a:t>
            </a:r>
            <a:r>
              <a:rPr lang="zh-CN" altLang="en-US" dirty="0"/>
              <a:t>为状态机的一部分，用于在指定的时间范围内从某个动画状态切换到另外一个动画状态</a:t>
            </a:r>
            <a:endParaRPr lang="en-US" altLang="zh-CN" dirty="0"/>
          </a:p>
          <a:p>
            <a:pPr lvl="2"/>
            <a:r>
              <a:rPr lang="en-US" altLang="zh-CN" dirty="0"/>
              <a:t>Blend Trees</a:t>
            </a:r>
            <a:r>
              <a:rPr lang="zh-CN" altLang="en-US" dirty="0"/>
              <a:t>则用于将多种不同的动画混合在一起，从而形成一种更为自然的效果，每种动画都会对最终效果产生影响</a:t>
            </a:r>
            <a:endParaRPr lang="en-US" altLang="zh-CN" dirty="0"/>
          </a:p>
          <a:p>
            <a:pPr marL="594360" lvl="2" indent="0">
              <a:buNone/>
            </a:pPr>
            <a:endParaRPr lang="en-US" altLang="zh-CN" dirty="0"/>
          </a:p>
          <a:p>
            <a:pPr lvl="1"/>
            <a:r>
              <a:rPr lang="zh-CN" altLang="en-US" dirty="0"/>
              <a:t>可参考教程</a:t>
            </a:r>
            <a:endParaRPr lang="en-US" altLang="zh-CN" dirty="0"/>
          </a:p>
          <a:p>
            <a:pPr lvl="2"/>
            <a:r>
              <a:rPr lang="en-US" altLang="zh-CN" dirty="0">
                <a:hlinkClick r:id="rId2"/>
              </a:rPr>
              <a:t>https://learn.unity.com/tutorial/introduction-to-sprite-animations?language=en</a:t>
            </a:r>
            <a:endParaRPr lang="en-US" altLang="zh-CN" dirty="0"/>
          </a:p>
          <a:p>
            <a:pPr lvl="2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3976450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-27384"/>
            <a:ext cx="7772400" cy="1143000"/>
          </a:xfrm>
        </p:spPr>
        <p:txBody>
          <a:bodyPr/>
          <a:lstStyle/>
          <a:p>
            <a:r>
              <a:rPr lang="zh-CN" altLang="en-US" dirty="0"/>
              <a:t>背景知识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914400" y="1145778"/>
            <a:ext cx="7772400" cy="4572000"/>
          </a:xfrm>
        </p:spPr>
        <p:txBody>
          <a:bodyPr/>
          <a:lstStyle/>
          <a:p>
            <a:r>
              <a:rPr lang="zh-CN" altLang="en-US" dirty="0"/>
              <a:t>动画编辑器：</a:t>
            </a:r>
            <a:r>
              <a:rPr lang="en-US" altLang="zh-CN" dirty="0"/>
              <a:t>Unity</a:t>
            </a:r>
            <a:r>
              <a:rPr lang="zh-CN" altLang="en-US" dirty="0"/>
              <a:t>内创建动画</a:t>
            </a:r>
            <a:endParaRPr lang="en-US" altLang="zh-CN" dirty="0"/>
          </a:p>
          <a:p>
            <a:pPr lvl="1"/>
            <a:r>
              <a:rPr lang="zh-CN" altLang="en-US" dirty="0"/>
              <a:t>编辑器面板</a:t>
            </a:r>
            <a:endParaRPr lang="en-US" altLang="zh-CN" dirty="0"/>
          </a:p>
          <a:p>
            <a:pPr lvl="2"/>
            <a:r>
              <a:rPr lang="zh-CN" altLang="en-US" dirty="0"/>
              <a:t>在</a:t>
            </a:r>
            <a:r>
              <a:rPr lang="en-US" altLang="zh-CN" dirty="0"/>
              <a:t>Hierarchy</a:t>
            </a:r>
            <a:r>
              <a:rPr lang="zh-CN" altLang="en-US" dirty="0"/>
              <a:t>中提前选择一个游戏对象</a:t>
            </a:r>
            <a:endParaRPr lang="en-US" altLang="zh-CN" dirty="0"/>
          </a:p>
          <a:p>
            <a:pPr lvl="2"/>
            <a:r>
              <a:rPr lang="en-US" altLang="zh-CN" dirty="0"/>
              <a:t>Window</a:t>
            </a:r>
            <a:r>
              <a:rPr lang="zh-CN" altLang="en-US" dirty="0"/>
              <a:t> </a:t>
            </a:r>
            <a:r>
              <a:rPr lang="en-US" altLang="zh-CN" dirty="0"/>
              <a:t>&gt;</a:t>
            </a:r>
            <a:r>
              <a:rPr lang="zh-CN" altLang="en-US" dirty="0"/>
              <a:t> </a:t>
            </a:r>
            <a:r>
              <a:rPr lang="en-US" altLang="zh-CN" dirty="0"/>
              <a:t>Animation</a:t>
            </a:r>
            <a:r>
              <a:rPr lang="zh-CN" altLang="en-US" dirty="0"/>
              <a:t> </a:t>
            </a:r>
            <a:r>
              <a:rPr lang="en-US" altLang="zh-CN" dirty="0"/>
              <a:t>&gt;</a:t>
            </a:r>
            <a:r>
              <a:rPr lang="zh-CN" altLang="en-US" dirty="0"/>
              <a:t> </a:t>
            </a:r>
            <a:r>
              <a:rPr lang="en-US" altLang="zh-CN" dirty="0"/>
              <a:t>Animation</a:t>
            </a:r>
          </a:p>
          <a:p>
            <a:pPr lvl="2"/>
            <a:r>
              <a:rPr lang="zh-CN" altLang="en-US" dirty="0"/>
              <a:t>提前添加</a:t>
            </a:r>
            <a:r>
              <a:rPr lang="en-US" altLang="zh-CN" dirty="0"/>
              <a:t>Animator</a:t>
            </a:r>
            <a:r>
              <a:rPr lang="zh-CN" altLang="en-US" dirty="0"/>
              <a:t>组件，或自动创建</a:t>
            </a:r>
            <a:endParaRPr lang="en-US" altLang="zh-CN" dirty="0"/>
          </a:p>
          <a:p>
            <a:pPr lvl="2"/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05CAACBA-B407-B740-8AD5-14AB5CC55F1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324" y="3068960"/>
            <a:ext cx="7561092" cy="3681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2328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-27384"/>
            <a:ext cx="7772400" cy="1143000"/>
          </a:xfrm>
        </p:spPr>
        <p:txBody>
          <a:bodyPr/>
          <a:lstStyle/>
          <a:p>
            <a:r>
              <a:rPr lang="zh-CN" altLang="en-US" dirty="0"/>
              <a:t>背景知识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914400" y="1145778"/>
            <a:ext cx="7772400" cy="4572000"/>
          </a:xfrm>
        </p:spPr>
        <p:txBody>
          <a:bodyPr/>
          <a:lstStyle/>
          <a:p>
            <a:r>
              <a:rPr lang="zh-CN" altLang="en-US" dirty="0"/>
              <a:t>动画编辑器：</a:t>
            </a:r>
            <a:r>
              <a:rPr lang="en-US" altLang="zh-CN" dirty="0"/>
              <a:t>Unity</a:t>
            </a:r>
            <a:r>
              <a:rPr lang="zh-CN" altLang="en-US" dirty="0"/>
              <a:t>内创建动画</a:t>
            </a:r>
            <a:endParaRPr lang="en-US" altLang="zh-CN" dirty="0"/>
          </a:p>
          <a:p>
            <a:pPr lvl="1"/>
            <a:r>
              <a:rPr lang="zh-CN" altLang="en-US" dirty="0"/>
              <a:t>编辑器面板：调整参数，添加关键帧</a:t>
            </a:r>
            <a:endParaRPr lang="en-US" altLang="zh-CN" dirty="0"/>
          </a:p>
          <a:p>
            <a:pPr lvl="2"/>
            <a:endParaRPr lang="en-US" altLang="zh-CN" dirty="0"/>
          </a:p>
          <a:p>
            <a:pPr lvl="2"/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C31A410-5918-9547-A297-B64CFA632A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518" y="2492896"/>
            <a:ext cx="8823572" cy="367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1217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-27384"/>
            <a:ext cx="7772400" cy="1143000"/>
          </a:xfrm>
        </p:spPr>
        <p:txBody>
          <a:bodyPr/>
          <a:lstStyle/>
          <a:p>
            <a:r>
              <a:rPr lang="zh-CN" altLang="en-US" dirty="0"/>
              <a:t>背景知识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914400" y="1145778"/>
            <a:ext cx="7772400" cy="4572000"/>
          </a:xfrm>
        </p:spPr>
        <p:txBody>
          <a:bodyPr>
            <a:normAutofit fontScale="92500" lnSpcReduction="10000"/>
          </a:bodyPr>
          <a:lstStyle/>
          <a:p>
            <a:r>
              <a:rPr lang="zh-CN" altLang="en-US" dirty="0"/>
              <a:t>导入类动画</a:t>
            </a:r>
            <a:endParaRPr lang="en-US" altLang="zh-CN" dirty="0"/>
          </a:p>
          <a:p>
            <a:pPr lvl="2"/>
            <a:r>
              <a:rPr lang="zh-CN" altLang="en-US" dirty="0"/>
              <a:t>将</a:t>
            </a:r>
            <a:r>
              <a:rPr lang="en-US" altLang="zh-CN" dirty="0"/>
              <a:t>Maya/3dsMax</a:t>
            </a:r>
            <a:r>
              <a:rPr lang="zh-CN" altLang="en-US" dirty="0"/>
              <a:t>做好的模型和动画</a:t>
            </a:r>
            <a:r>
              <a:rPr lang="en-US" altLang="zh-CN" dirty="0"/>
              <a:t>FBX</a:t>
            </a:r>
            <a:r>
              <a:rPr lang="zh-CN" altLang="en-US" dirty="0"/>
              <a:t>文件导入</a:t>
            </a:r>
            <a:r>
              <a:rPr lang="en-US" altLang="zh-CN" dirty="0"/>
              <a:t>Unity</a:t>
            </a:r>
          </a:p>
          <a:p>
            <a:pPr lvl="1"/>
            <a:r>
              <a:rPr lang="zh-CN" altLang="en-US" dirty="0"/>
              <a:t>分为三种模式</a:t>
            </a:r>
            <a:endParaRPr lang="en-US" altLang="zh-CN" dirty="0"/>
          </a:p>
          <a:p>
            <a:pPr lvl="2"/>
            <a:r>
              <a:rPr lang="zh-CN" altLang="en-US" dirty="0"/>
              <a:t>人形重定向动画（</a:t>
            </a:r>
            <a:r>
              <a:rPr lang="en-US" altLang="zh-CN" dirty="0"/>
              <a:t>Humanoid</a:t>
            </a:r>
            <a:r>
              <a:rPr lang="zh-CN" altLang="en-US" dirty="0"/>
              <a:t>）</a:t>
            </a:r>
            <a:endParaRPr lang="en-US" altLang="zh-CN" dirty="0"/>
          </a:p>
          <a:p>
            <a:pPr lvl="3"/>
            <a:r>
              <a:rPr lang="zh-CN" altLang="en-US" dirty="0"/>
              <a:t>支持多个不同的人物模型共用一份骨骼</a:t>
            </a:r>
            <a:endParaRPr lang="en-US" altLang="zh-CN" dirty="0"/>
          </a:p>
          <a:p>
            <a:pPr lvl="3"/>
            <a:r>
              <a:rPr lang="zh-CN" altLang="en-US" dirty="0"/>
              <a:t>大量减少内存和包体大小，但只支持人形动画</a:t>
            </a:r>
            <a:endParaRPr lang="en-US" altLang="zh-CN" dirty="0"/>
          </a:p>
          <a:p>
            <a:pPr lvl="2"/>
            <a:r>
              <a:rPr lang="zh-CN" altLang="en-US" dirty="0"/>
              <a:t>通用动画（</a:t>
            </a:r>
            <a:r>
              <a:rPr lang="en-US" altLang="zh-CN" dirty="0"/>
              <a:t>Generic</a:t>
            </a:r>
            <a:r>
              <a:rPr lang="zh-CN" altLang="en-US" dirty="0"/>
              <a:t>）</a:t>
            </a:r>
            <a:endParaRPr lang="en-US" altLang="zh-CN" dirty="0"/>
          </a:p>
          <a:p>
            <a:pPr lvl="3"/>
            <a:r>
              <a:rPr lang="zh-CN" altLang="en-US" dirty="0"/>
              <a:t>不支持重定向动画，即不支持复用</a:t>
            </a:r>
            <a:endParaRPr lang="en-US" altLang="zh-CN" dirty="0"/>
          </a:p>
          <a:p>
            <a:pPr lvl="2"/>
            <a:r>
              <a:rPr lang="zh-CN" altLang="en-US" dirty="0"/>
              <a:t>老版动画（</a:t>
            </a:r>
            <a:r>
              <a:rPr lang="en-US" altLang="zh-CN" dirty="0"/>
              <a:t>Legacy</a:t>
            </a:r>
            <a:r>
              <a:rPr lang="zh-CN" altLang="en-US" dirty="0"/>
              <a:t>）</a:t>
            </a:r>
            <a:endParaRPr lang="en-US" altLang="zh-CN" dirty="0"/>
          </a:p>
          <a:p>
            <a:pPr lvl="3"/>
            <a:r>
              <a:rPr lang="en-US" altLang="zh-CN" dirty="0"/>
              <a:t>Unity</a:t>
            </a:r>
            <a:r>
              <a:rPr lang="zh-CN" altLang="en-US" dirty="0"/>
              <a:t>最早的动画系统，提供最原始接口，开发者自行处理</a:t>
            </a:r>
            <a:endParaRPr lang="en-US" altLang="zh-CN" dirty="0"/>
          </a:p>
          <a:p>
            <a:pPr lvl="3"/>
            <a:r>
              <a:rPr lang="zh-CN" altLang="en-US" dirty="0"/>
              <a:t>优点是开发灵活，缺点是已经停更且效率低，建议放弃</a:t>
            </a:r>
            <a:endParaRPr lang="en-US" altLang="zh-CN" dirty="0"/>
          </a:p>
          <a:p>
            <a:pPr lvl="1"/>
            <a:r>
              <a:rPr lang="zh-CN" altLang="en-US" dirty="0"/>
              <a:t>可参考教程</a:t>
            </a:r>
            <a:endParaRPr lang="en-US" altLang="zh-CN" dirty="0"/>
          </a:p>
          <a:p>
            <a:pPr lvl="2"/>
            <a:r>
              <a:rPr lang="en-US" altLang="zh-CN" dirty="0">
                <a:hlinkClick r:id="rId2"/>
              </a:rPr>
              <a:t>https://learn.unity.com/project/re-targeting-and-re-using-animation?language=en</a:t>
            </a:r>
            <a:endParaRPr lang="en-US" altLang="zh-CN" dirty="0"/>
          </a:p>
          <a:p>
            <a:pPr marL="868680" lvl="3" indent="0">
              <a:buNone/>
            </a:pPr>
            <a:endParaRPr lang="en-US" altLang="zh-CN" dirty="0"/>
          </a:p>
          <a:p>
            <a:pPr lvl="3"/>
            <a:endParaRPr lang="en-US" altLang="zh-CN" dirty="0"/>
          </a:p>
          <a:p>
            <a:pPr marL="594360" lvl="2" indent="0">
              <a:buNone/>
            </a:pP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 lvl="2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499351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-27384"/>
            <a:ext cx="7772400" cy="1143000"/>
          </a:xfrm>
        </p:spPr>
        <p:txBody>
          <a:bodyPr/>
          <a:lstStyle/>
          <a:p>
            <a:r>
              <a:rPr lang="zh-CN" altLang="en-US" dirty="0"/>
              <a:t>背景知识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914400" y="1145778"/>
            <a:ext cx="7772400" cy="4572000"/>
          </a:xfrm>
        </p:spPr>
        <p:txBody>
          <a:bodyPr/>
          <a:lstStyle/>
          <a:p>
            <a:r>
              <a:rPr lang="en-US" altLang="zh-CN" dirty="0"/>
              <a:t>Animator Controller</a:t>
            </a:r>
          </a:p>
          <a:p>
            <a:pPr lvl="1"/>
            <a:r>
              <a:rPr lang="zh-CN" altLang="en-US" dirty="0"/>
              <a:t>原理</a:t>
            </a:r>
            <a:endParaRPr lang="en-US" altLang="zh-CN" dirty="0"/>
          </a:p>
          <a:p>
            <a:pPr lvl="2"/>
            <a:r>
              <a:rPr lang="zh-CN" altLang="en-US" dirty="0"/>
              <a:t>基本原理是状态机</a:t>
            </a:r>
            <a:endParaRPr lang="en-US" altLang="zh-CN" dirty="0"/>
          </a:p>
          <a:p>
            <a:pPr lvl="2"/>
            <a:r>
              <a:rPr lang="zh-CN" altLang="en-US" dirty="0"/>
              <a:t>传统状态机需要在代码里写一个很大的</a:t>
            </a:r>
            <a:r>
              <a:rPr lang="en-US" altLang="zh-CN" dirty="0"/>
              <a:t>switch…case</a:t>
            </a:r>
            <a:r>
              <a:rPr lang="zh-CN" altLang="en-US" dirty="0"/>
              <a:t>来处理状态</a:t>
            </a:r>
            <a:endParaRPr lang="en-US" altLang="zh-CN" dirty="0"/>
          </a:p>
          <a:p>
            <a:pPr lvl="1"/>
            <a:r>
              <a:rPr lang="en-US" altLang="zh-CN" dirty="0"/>
              <a:t> Unity</a:t>
            </a:r>
            <a:r>
              <a:rPr lang="zh-CN" altLang="en-US" dirty="0"/>
              <a:t>提供了可视化的编辑工具</a:t>
            </a:r>
            <a:endParaRPr lang="en-US" altLang="zh-CN" dirty="0"/>
          </a:p>
          <a:p>
            <a:pPr lvl="2"/>
            <a:r>
              <a:rPr lang="zh-CN" altLang="en-US" dirty="0"/>
              <a:t>提供了子状态机和动画混合的功能</a:t>
            </a:r>
            <a:endParaRPr lang="en-US" altLang="zh-CN" dirty="0"/>
          </a:p>
          <a:p>
            <a:pPr lvl="2"/>
            <a:r>
              <a:rPr lang="zh-CN" altLang="en-US" dirty="0"/>
              <a:t>提供了层的概念将动画进行分层编辑</a:t>
            </a:r>
            <a:endParaRPr lang="en-US" altLang="zh-CN" dirty="0"/>
          </a:p>
          <a:p>
            <a:pPr lvl="1"/>
            <a:r>
              <a:rPr lang="zh-CN" altLang="en-US" dirty="0"/>
              <a:t>可参考教程</a:t>
            </a:r>
            <a:endParaRPr lang="en-US" altLang="zh-CN" dirty="0"/>
          </a:p>
          <a:p>
            <a:pPr lvl="2"/>
            <a:r>
              <a:rPr lang="en-US" altLang="zh-CN" dirty="0">
                <a:hlinkClick r:id="rId2"/>
              </a:rPr>
              <a:t>http://learn.unity.com/tutorial/animator-controllers-2019-3?language=en</a:t>
            </a:r>
            <a:endParaRPr lang="en-US" altLang="zh-CN" dirty="0"/>
          </a:p>
          <a:p>
            <a:pPr lvl="2"/>
            <a:endParaRPr lang="en-US" altLang="zh-CN" dirty="0"/>
          </a:p>
          <a:p>
            <a:pPr lvl="1"/>
            <a:endParaRPr lang="en-US" altLang="zh-CN" dirty="0"/>
          </a:p>
          <a:p>
            <a:pPr lvl="2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20034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-27384"/>
            <a:ext cx="7772400" cy="1143000"/>
          </a:xfrm>
        </p:spPr>
        <p:txBody>
          <a:bodyPr/>
          <a:lstStyle/>
          <a:p>
            <a:r>
              <a:rPr lang="zh-CN" altLang="en-US" dirty="0"/>
              <a:t>背景知识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914400" y="1145778"/>
            <a:ext cx="7772400" cy="4572000"/>
          </a:xfrm>
        </p:spPr>
        <p:txBody>
          <a:bodyPr/>
          <a:lstStyle/>
          <a:p>
            <a:r>
              <a:rPr lang="en-US" altLang="zh-CN" dirty="0"/>
              <a:t>Animator Controller</a:t>
            </a:r>
          </a:p>
          <a:p>
            <a:pPr lvl="1"/>
            <a:r>
              <a:rPr lang="zh-CN" altLang="en-US" dirty="0"/>
              <a:t>系统状态：在</a:t>
            </a:r>
            <a:r>
              <a:rPr lang="en-US" altLang="zh-CN" dirty="0"/>
              <a:t>Project</a:t>
            </a:r>
            <a:r>
              <a:rPr lang="zh-CN" altLang="en-US" dirty="0"/>
              <a:t>窗口内创建</a:t>
            </a:r>
            <a:r>
              <a:rPr lang="en-US" altLang="zh-CN" dirty="0"/>
              <a:t>Animator</a:t>
            </a:r>
            <a:r>
              <a:rPr lang="zh-CN" altLang="en-US" dirty="0"/>
              <a:t> </a:t>
            </a:r>
            <a:r>
              <a:rPr lang="en-US" altLang="zh-CN" dirty="0"/>
              <a:t>Controller</a:t>
            </a:r>
            <a:r>
              <a:rPr lang="zh-CN" altLang="en-US" dirty="0"/>
              <a:t>自动产生</a:t>
            </a:r>
            <a:endParaRPr lang="en-US" altLang="zh-CN" dirty="0"/>
          </a:p>
          <a:p>
            <a:pPr lvl="2"/>
            <a:r>
              <a:rPr lang="en-US" altLang="zh-CN" dirty="0"/>
              <a:t>Entry</a:t>
            </a:r>
          </a:p>
          <a:p>
            <a:pPr lvl="3"/>
            <a:r>
              <a:rPr lang="zh-CN" altLang="en-US" dirty="0"/>
              <a:t>当前控制器初始状态。右击该状态，选择</a:t>
            </a:r>
            <a:r>
              <a:rPr lang="en-US" altLang="zh-CN" dirty="0"/>
              <a:t>Make Transition</a:t>
            </a:r>
            <a:r>
              <a:rPr lang="zh-CN" altLang="en-US" dirty="0"/>
              <a:t>即可连接新的状态</a:t>
            </a:r>
            <a:endParaRPr lang="en-US" altLang="zh-CN" dirty="0"/>
          </a:p>
          <a:p>
            <a:pPr lvl="2"/>
            <a:r>
              <a:rPr lang="en-US" altLang="zh-CN" dirty="0" err="1"/>
              <a:t>AnyState</a:t>
            </a:r>
            <a:endParaRPr lang="en-US" altLang="zh-CN" dirty="0"/>
          </a:p>
          <a:p>
            <a:pPr lvl="3"/>
            <a:r>
              <a:rPr lang="zh-CN" altLang="en-US" dirty="0"/>
              <a:t>比如角色死亡之类，需要从现有状态切换到另一个动画</a:t>
            </a:r>
            <a:endParaRPr lang="en-US" altLang="zh-CN" dirty="0"/>
          </a:p>
          <a:p>
            <a:pPr lvl="2"/>
            <a:r>
              <a:rPr lang="en-US" altLang="zh-CN" dirty="0"/>
              <a:t>Exit</a:t>
            </a:r>
          </a:p>
          <a:p>
            <a:pPr lvl="3"/>
            <a:r>
              <a:rPr lang="zh-CN" altLang="en-US" dirty="0"/>
              <a:t>状态机可以创建子状态，如果子状态需要回到父状态</a:t>
            </a:r>
            <a:r>
              <a:rPr lang="en-US" altLang="zh-CN" dirty="0"/>
              <a:t>Base Layer</a:t>
            </a:r>
            <a:r>
              <a:rPr lang="zh-CN" altLang="en-US" dirty="0"/>
              <a:t>，可以将子状态再连线到</a:t>
            </a:r>
            <a:r>
              <a:rPr lang="en-US" altLang="zh-CN" dirty="0"/>
              <a:t>Exit</a:t>
            </a:r>
            <a:r>
              <a:rPr lang="zh-CN" altLang="en-US" dirty="0"/>
              <a:t>状态</a:t>
            </a:r>
            <a:endParaRPr lang="en-US" altLang="zh-CN" dirty="0"/>
          </a:p>
          <a:p>
            <a:pPr lvl="1"/>
            <a:endParaRPr lang="en-US" altLang="zh-CN" dirty="0"/>
          </a:p>
          <a:p>
            <a:pPr lvl="2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877107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-27384"/>
            <a:ext cx="7772400" cy="1143000"/>
          </a:xfrm>
        </p:spPr>
        <p:txBody>
          <a:bodyPr/>
          <a:lstStyle/>
          <a:p>
            <a:r>
              <a:rPr lang="zh-CN" altLang="en-US" dirty="0"/>
              <a:t>背景知识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914400" y="1145778"/>
            <a:ext cx="7772400" cy="4572000"/>
          </a:xfrm>
        </p:spPr>
        <p:txBody>
          <a:bodyPr/>
          <a:lstStyle/>
          <a:p>
            <a:r>
              <a:rPr lang="en-US" altLang="zh-CN" dirty="0"/>
              <a:t>Animator Controller</a:t>
            </a:r>
          </a:p>
          <a:p>
            <a:pPr lvl="1"/>
            <a:r>
              <a:rPr lang="zh-CN" altLang="en-US" dirty="0"/>
              <a:t>系统状态：在</a:t>
            </a:r>
            <a:r>
              <a:rPr lang="en-US" altLang="zh-CN" dirty="0"/>
              <a:t>Project</a:t>
            </a:r>
            <a:r>
              <a:rPr lang="zh-CN" altLang="en-US" dirty="0"/>
              <a:t>窗口内创建</a:t>
            </a:r>
            <a:r>
              <a:rPr lang="en-US" altLang="zh-CN" dirty="0"/>
              <a:t>Animator</a:t>
            </a:r>
            <a:r>
              <a:rPr lang="zh-CN" altLang="en-US" dirty="0"/>
              <a:t> </a:t>
            </a:r>
            <a:r>
              <a:rPr lang="en-US" altLang="zh-CN" dirty="0"/>
              <a:t>Controller</a:t>
            </a:r>
            <a:r>
              <a:rPr lang="zh-CN" altLang="en-US" dirty="0"/>
              <a:t>自动产生</a:t>
            </a:r>
            <a:endParaRPr lang="en-US" altLang="zh-CN" dirty="0"/>
          </a:p>
          <a:p>
            <a:pPr lvl="1"/>
            <a:endParaRPr lang="en-US" altLang="zh-CN" dirty="0"/>
          </a:p>
          <a:p>
            <a:pPr lvl="2"/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51EC136-F9B5-3C48-8AB3-F152C861CEB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20" y="2708920"/>
            <a:ext cx="7772400" cy="3237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6088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-27384"/>
            <a:ext cx="7772400" cy="1143000"/>
          </a:xfrm>
        </p:spPr>
        <p:txBody>
          <a:bodyPr/>
          <a:lstStyle/>
          <a:p>
            <a:r>
              <a:rPr lang="zh-CN" altLang="en-US" dirty="0"/>
              <a:t>背景知识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914400" y="1145778"/>
            <a:ext cx="7772400" cy="4572000"/>
          </a:xfrm>
        </p:spPr>
        <p:txBody>
          <a:bodyPr/>
          <a:lstStyle/>
          <a:p>
            <a:r>
              <a:rPr lang="en-US" altLang="zh-CN" dirty="0"/>
              <a:t>Animator Controller</a:t>
            </a:r>
          </a:p>
          <a:p>
            <a:pPr lvl="1"/>
            <a:r>
              <a:rPr lang="en-US" altLang="zh-CN" dirty="0"/>
              <a:t>Parameters</a:t>
            </a:r>
            <a:r>
              <a:rPr lang="zh-CN" altLang="en-US" dirty="0"/>
              <a:t>：决定切换到哪条状态</a:t>
            </a:r>
            <a:endParaRPr lang="en-US" altLang="zh-CN" dirty="0"/>
          </a:p>
          <a:p>
            <a:pPr lvl="2"/>
            <a:r>
              <a:rPr lang="zh-CN" altLang="en-US" dirty="0"/>
              <a:t>支持四种条件</a:t>
            </a:r>
            <a:endParaRPr lang="en-US" altLang="zh-CN" dirty="0"/>
          </a:p>
          <a:p>
            <a:pPr lvl="3"/>
            <a:r>
              <a:rPr lang="en-US" altLang="zh-CN" dirty="0"/>
              <a:t>Float</a:t>
            </a:r>
            <a:r>
              <a:rPr lang="zh-CN" altLang="en-US" dirty="0"/>
              <a:t>、</a:t>
            </a:r>
            <a:r>
              <a:rPr lang="en-US" altLang="zh-CN" dirty="0" err="1"/>
              <a:t>Int</a:t>
            </a:r>
            <a:r>
              <a:rPr lang="zh-CN" altLang="en-US" dirty="0"/>
              <a:t>、</a:t>
            </a:r>
            <a:r>
              <a:rPr lang="en-US" altLang="zh-CN" dirty="0" err="1"/>
              <a:t>Bool</a:t>
            </a:r>
            <a:r>
              <a:rPr lang="zh-CN" altLang="en-US" dirty="0"/>
              <a:t>和</a:t>
            </a:r>
            <a:r>
              <a:rPr lang="en-US" altLang="zh-CN" dirty="0"/>
              <a:t>Trigger</a:t>
            </a:r>
          </a:p>
          <a:p>
            <a:pPr lvl="3"/>
            <a:r>
              <a:rPr lang="zh-CN" altLang="en-US" dirty="0"/>
              <a:t>利用脚本更改</a:t>
            </a:r>
            <a:r>
              <a:rPr lang="en-US" altLang="zh-CN" dirty="0"/>
              <a:t>Parameters</a:t>
            </a:r>
            <a:r>
              <a:rPr lang="zh-CN" altLang="en-US" dirty="0"/>
              <a:t>完成动画状态切换</a:t>
            </a:r>
            <a:endParaRPr lang="en-US" altLang="zh-CN" dirty="0"/>
          </a:p>
          <a:p>
            <a:pPr lvl="2"/>
            <a:endParaRPr lang="en-US" altLang="zh-CN" dirty="0"/>
          </a:p>
          <a:p>
            <a:pPr lvl="2"/>
            <a:endParaRPr lang="en-US" altLang="zh-CN" dirty="0"/>
          </a:p>
          <a:p>
            <a:pPr lvl="2"/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C692C92-7EE5-4F4B-B718-6479C34A75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107" y="3284984"/>
            <a:ext cx="8759786" cy="2736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0794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dirty="0"/>
              <a:t>实验八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zh-CN" altLang="en-US" dirty="0"/>
              <a:t>动画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-27384"/>
            <a:ext cx="7772400" cy="1143000"/>
          </a:xfrm>
        </p:spPr>
        <p:txBody>
          <a:bodyPr/>
          <a:lstStyle/>
          <a:p>
            <a:r>
              <a:rPr lang="zh-CN" altLang="en-US" dirty="0"/>
              <a:t>背景知识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914400" y="1145778"/>
            <a:ext cx="7772400" cy="4572000"/>
          </a:xfrm>
        </p:spPr>
        <p:txBody>
          <a:bodyPr/>
          <a:lstStyle/>
          <a:p>
            <a:r>
              <a:rPr lang="en-US" altLang="zh-CN" dirty="0"/>
              <a:t>Animator Controller</a:t>
            </a:r>
          </a:p>
          <a:p>
            <a:pPr lvl="1"/>
            <a:r>
              <a:rPr lang="zh-CN" altLang="en-US" dirty="0"/>
              <a:t>切换条件：决定切换到多条状态的哪一条</a:t>
            </a:r>
            <a:endParaRPr lang="en-US" altLang="zh-CN" dirty="0"/>
          </a:p>
          <a:p>
            <a:pPr lvl="2"/>
            <a:r>
              <a:rPr lang="zh-CN" altLang="en-US" dirty="0"/>
              <a:t>配置条件</a:t>
            </a:r>
            <a:endParaRPr lang="en-US" altLang="zh-CN" dirty="0"/>
          </a:p>
          <a:p>
            <a:pPr lvl="3"/>
            <a:r>
              <a:rPr lang="zh-CN" altLang="en-US" dirty="0"/>
              <a:t>单击两个状态之间的连线，然后在右下角添加满足的条件，支持添加多个条件，但同一时刻只能执行一个状态</a:t>
            </a:r>
            <a:endParaRPr lang="en-US" altLang="zh-CN" dirty="0"/>
          </a:p>
          <a:p>
            <a:pPr lvl="2"/>
            <a:endParaRPr lang="en-US" altLang="zh-CN" dirty="0"/>
          </a:p>
          <a:p>
            <a:pPr lvl="2"/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7D73F93-04B8-D046-8921-C4D1E529722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3284984"/>
            <a:ext cx="8809626" cy="288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9448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-27384"/>
            <a:ext cx="7772400" cy="1143000"/>
          </a:xfrm>
        </p:spPr>
        <p:txBody>
          <a:bodyPr/>
          <a:lstStyle/>
          <a:p>
            <a:r>
              <a:rPr lang="zh-CN" altLang="en-US" dirty="0"/>
              <a:t>背景知识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914400" y="1145778"/>
            <a:ext cx="7772400" cy="4572000"/>
          </a:xfrm>
        </p:spPr>
        <p:txBody>
          <a:bodyPr/>
          <a:lstStyle/>
          <a:p>
            <a:r>
              <a:rPr lang="en-US" altLang="zh-CN" dirty="0"/>
              <a:t>Animator Controller</a:t>
            </a:r>
          </a:p>
          <a:p>
            <a:pPr lvl="1"/>
            <a:r>
              <a:rPr lang="zh-CN" altLang="en-US" dirty="0"/>
              <a:t>状态机脚本</a:t>
            </a:r>
            <a:endParaRPr lang="en-US" altLang="zh-CN" dirty="0"/>
          </a:p>
          <a:p>
            <a:pPr lvl="2"/>
            <a:r>
              <a:rPr lang="zh-CN" altLang="en-US" dirty="0"/>
              <a:t>可以给每个状态添加一些状态事件</a:t>
            </a:r>
            <a:endParaRPr lang="en-US" altLang="zh-CN" dirty="0"/>
          </a:p>
          <a:p>
            <a:pPr lvl="2"/>
            <a:r>
              <a:rPr lang="zh-CN" altLang="en-US" dirty="0"/>
              <a:t>脚本也可以添加在子状态机上</a:t>
            </a:r>
            <a:endParaRPr lang="en-US" altLang="zh-CN" dirty="0"/>
          </a:p>
          <a:p>
            <a:pPr lvl="2"/>
            <a:r>
              <a:rPr lang="zh-CN" altLang="en-US" dirty="0"/>
              <a:t>此外，也可以序列化常用数据，如</a:t>
            </a:r>
            <a:r>
              <a:rPr lang="en-US" altLang="zh-CN" dirty="0" err="1"/>
              <a:t>int</a:t>
            </a:r>
            <a:r>
              <a:rPr lang="zh-CN" altLang="en-US" dirty="0"/>
              <a:t>、</a:t>
            </a:r>
            <a:r>
              <a:rPr lang="en-US" altLang="zh-CN" dirty="0"/>
              <a:t>string</a:t>
            </a:r>
            <a:r>
              <a:rPr lang="zh-CN" altLang="en-US" dirty="0"/>
              <a:t>、</a:t>
            </a:r>
            <a:r>
              <a:rPr lang="en-US" altLang="zh-CN" dirty="0" err="1"/>
              <a:t>bool</a:t>
            </a:r>
            <a:r>
              <a:rPr lang="zh-CN" altLang="en-US" dirty="0"/>
              <a:t>和</a:t>
            </a:r>
            <a:r>
              <a:rPr lang="en-US" altLang="zh-CN" dirty="0"/>
              <a:t>object</a:t>
            </a:r>
          </a:p>
          <a:p>
            <a:pPr lvl="2"/>
            <a:r>
              <a:rPr lang="zh-CN" altLang="en-US" dirty="0"/>
              <a:t>例：将以下脚本挂载到设为</a:t>
            </a:r>
            <a:r>
              <a:rPr lang="en-US" altLang="zh-CN" dirty="0"/>
              <a:t>Trigger</a:t>
            </a:r>
            <a:r>
              <a:rPr lang="zh-CN" altLang="en-US" dirty="0"/>
              <a:t>的碰撞体上，玩家物体接触碰撞体时触发动画</a:t>
            </a:r>
            <a:endParaRPr lang="en-US" altLang="zh-CN" dirty="0"/>
          </a:p>
          <a:p>
            <a:pPr lvl="2"/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AD848B6-44CF-6244-89A2-1BACB3B1FCB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3789040"/>
            <a:ext cx="4022980" cy="2860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0392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-27384"/>
            <a:ext cx="7772400" cy="1143000"/>
          </a:xfrm>
        </p:spPr>
        <p:txBody>
          <a:bodyPr/>
          <a:lstStyle/>
          <a:p>
            <a:r>
              <a:rPr lang="zh-CN" altLang="en-US" dirty="0"/>
              <a:t>背景知识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914400" y="1145778"/>
            <a:ext cx="7772400" cy="4572000"/>
          </a:xfrm>
        </p:spPr>
        <p:txBody>
          <a:bodyPr>
            <a:normAutofit/>
          </a:bodyPr>
          <a:lstStyle/>
          <a:p>
            <a:r>
              <a:rPr lang="en-US" altLang="zh-CN" dirty="0"/>
              <a:t>Timeline</a:t>
            </a:r>
            <a:r>
              <a:rPr lang="zh-CN" altLang="en-US" dirty="0"/>
              <a:t>编辑器：各种组件的汇总，不只包括动画</a:t>
            </a:r>
            <a:endParaRPr lang="en-US" altLang="zh-CN" dirty="0"/>
          </a:p>
          <a:p>
            <a:pPr lvl="1"/>
            <a:r>
              <a:rPr lang="zh-CN" altLang="en-US" dirty="0"/>
              <a:t>可用于编辑游戏内剧情动画</a:t>
            </a:r>
            <a:endParaRPr lang="en-US" altLang="zh-CN" dirty="0"/>
          </a:p>
          <a:p>
            <a:pPr lvl="1"/>
            <a:r>
              <a:rPr lang="zh-CN" altLang="en-US" dirty="0"/>
              <a:t>可以添加：模型、动画、声音和</a:t>
            </a:r>
            <a:r>
              <a:rPr lang="en-US" altLang="zh-CN" dirty="0"/>
              <a:t>Prefab</a:t>
            </a:r>
            <a:r>
              <a:rPr lang="zh-CN" altLang="en-US" dirty="0"/>
              <a:t>等常用组件</a:t>
            </a:r>
            <a:endParaRPr lang="en-US" altLang="zh-CN" dirty="0"/>
          </a:p>
          <a:p>
            <a:pPr lvl="1"/>
            <a:r>
              <a:rPr lang="zh-CN" altLang="en-US" dirty="0"/>
              <a:t>提供了自定义脚本来拓展编辑内容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r>
              <a:rPr lang="zh-CN" altLang="en-US" dirty="0"/>
              <a:t>可参考教程</a:t>
            </a:r>
            <a:endParaRPr lang="en-US" altLang="zh-CN" dirty="0"/>
          </a:p>
          <a:p>
            <a:pPr lvl="2"/>
            <a:r>
              <a:rPr lang="en-US" altLang="zh-CN" dirty="0">
                <a:hlinkClick r:id="rId2"/>
              </a:rPr>
              <a:t>https://learn.unity.com/tutorial/creating-keyframed-animation-in-timeline-2019-3?language=en</a:t>
            </a:r>
            <a:endParaRPr lang="en-US" altLang="zh-CN" dirty="0"/>
          </a:p>
          <a:p>
            <a:pPr lvl="1"/>
            <a:endParaRPr lang="en-US" altLang="zh-CN" dirty="0"/>
          </a:p>
          <a:p>
            <a:pPr lvl="2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279033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-27384"/>
            <a:ext cx="7772400" cy="1143000"/>
          </a:xfrm>
        </p:spPr>
        <p:txBody>
          <a:bodyPr/>
          <a:lstStyle/>
          <a:p>
            <a:r>
              <a:rPr lang="zh-CN" altLang="en-US" dirty="0"/>
              <a:t>背景知识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914400" y="1145778"/>
            <a:ext cx="7772400" cy="4572000"/>
          </a:xfrm>
        </p:spPr>
        <p:txBody>
          <a:bodyPr>
            <a:normAutofit lnSpcReduction="10000"/>
          </a:bodyPr>
          <a:lstStyle/>
          <a:p>
            <a:r>
              <a:rPr lang="en-US" altLang="zh-CN" dirty="0"/>
              <a:t>Timeline</a:t>
            </a:r>
            <a:r>
              <a:rPr lang="zh-CN" altLang="en-US" dirty="0"/>
              <a:t>编辑器</a:t>
            </a:r>
            <a:endParaRPr lang="en-US" altLang="zh-CN" dirty="0"/>
          </a:p>
          <a:p>
            <a:pPr lvl="1"/>
            <a:r>
              <a:rPr lang="zh-CN" altLang="en-US" dirty="0"/>
              <a:t>创建</a:t>
            </a:r>
            <a:r>
              <a:rPr lang="en-US" altLang="zh-CN" dirty="0"/>
              <a:t>Timeline</a:t>
            </a:r>
          </a:p>
          <a:p>
            <a:pPr lvl="2"/>
            <a:r>
              <a:rPr lang="en-US" altLang="zh-CN" dirty="0"/>
              <a:t>Project</a:t>
            </a:r>
            <a:r>
              <a:rPr lang="zh-CN" altLang="en-US" dirty="0"/>
              <a:t>视图 </a:t>
            </a:r>
            <a:r>
              <a:rPr lang="en-US" altLang="zh-CN" dirty="0"/>
              <a:t>&gt;</a:t>
            </a:r>
            <a:r>
              <a:rPr lang="zh-CN" altLang="en-US" dirty="0"/>
              <a:t> </a:t>
            </a:r>
            <a:r>
              <a:rPr lang="en-US" altLang="zh-CN" dirty="0"/>
              <a:t>Create</a:t>
            </a:r>
            <a:r>
              <a:rPr lang="zh-CN" altLang="en-US" dirty="0"/>
              <a:t> </a:t>
            </a:r>
            <a:r>
              <a:rPr lang="en-US" altLang="zh-CN" dirty="0"/>
              <a:t>&gt;</a:t>
            </a:r>
            <a:r>
              <a:rPr lang="zh-CN" altLang="en-US" dirty="0"/>
              <a:t> </a:t>
            </a:r>
            <a:r>
              <a:rPr lang="en-US" altLang="zh-CN" dirty="0"/>
              <a:t>Timeline</a:t>
            </a:r>
          </a:p>
          <a:p>
            <a:pPr lvl="1"/>
            <a:r>
              <a:rPr lang="en-US" altLang="zh-CN" dirty="0"/>
              <a:t>Window</a:t>
            </a:r>
            <a:r>
              <a:rPr lang="zh-CN" altLang="en-US" dirty="0"/>
              <a:t> </a:t>
            </a:r>
            <a:r>
              <a:rPr lang="en-US" altLang="zh-CN" dirty="0"/>
              <a:t>&gt;</a:t>
            </a:r>
            <a:r>
              <a:rPr lang="zh-CN" altLang="en-US" dirty="0"/>
              <a:t> </a:t>
            </a:r>
            <a:r>
              <a:rPr lang="en-US" altLang="zh-CN" dirty="0"/>
              <a:t>Timeline</a:t>
            </a:r>
            <a:r>
              <a:rPr lang="zh-CN" altLang="en-US" dirty="0"/>
              <a:t>打开编辑窗口，单击</a:t>
            </a:r>
            <a:r>
              <a:rPr lang="en-US" altLang="zh-CN" dirty="0"/>
              <a:t>Add</a:t>
            </a:r>
            <a:r>
              <a:rPr lang="zh-CN" altLang="en-US" dirty="0"/>
              <a:t>添加轨迹</a:t>
            </a:r>
            <a:endParaRPr lang="en-US" altLang="zh-CN" dirty="0"/>
          </a:p>
          <a:p>
            <a:pPr lvl="2"/>
            <a:r>
              <a:rPr lang="zh-CN" altLang="en-US" dirty="0"/>
              <a:t>将</a:t>
            </a:r>
            <a:r>
              <a:rPr lang="en-US" altLang="zh-CN" dirty="0"/>
              <a:t>Timeline</a:t>
            </a:r>
            <a:r>
              <a:rPr lang="zh-CN" altLang="en-US" dirty="0"/>
              <a:t>资源添加到</a:t>
            </a:r>
            <a:r>
              <a:rPr lang="en-US" altLang="zh-CN" dirty="0"/>
              <a:t>Hierarchy</a:t>
            </a:r>
            <a:r>
              <a:rPr lang="zh-CN" altLang="en-US" dirty="0"/>
              <a:t>视图中需要编辑的对象</a:t>
            </a:r>
            <a:endParaRPr lang="en-US" altLang="zh-CN" dirty="0"/>
          </a:p>
          <a:p>
            <a:pPr lvl="3"/>
            <a:r>
              <a:rPr lang="en-US" altLang="zh-CN" dirty="0"/>
              <a:t>Track Group</a:t>
            </a:r>
            <a:r>
              <a:rPr lang="zh-CN" altLang="en-US" dirty="0"/>
              <a:t>：将多轨迹分组，便于管理</a:t>
            </a:r>
            <a:endParaRPr lang="en-US" altLang="zh-CN" dirty="0"/>
          </a:p>
          <a:p>
            <a:pPr lvl="3"/>
            <a:r>
              <a:rPr lang="en-US" altLang="zh-CN" dirty="0"/>
              <a:t>Activation Track</a:t>
            </a:r>
            <a:r>
              <a:rPr lang="zh-CN" altLang="en-US" dirty="0"/>
              <a:t>：绑定游戏对象后，</a:t>
            </a:r>
            <a:endParaRPr lang="en-US" altLang="zh-CN" dirty="0"/>
          </a:p>
          <a:p>
            <a:pPr lvl="3"/>
            <a:r>
              <a:rPr lang="en-US" altLang="zh-CN" dirty="0"/>
              <a:t>Animation Track</a:t>
            </a:r>
            <a:r>
              <a:rPr lang="zh-CN" altLang="en-US" dirty="0"/>
              <a:t>：需先绑定</a:t>
            </a:r>
            <a:r>
              <a:rPr lang="en-US" altLang="zh-CN" dirty="0"/>
              <a:t>Animator</a:t>
            </a:r>
            <a:r>
              <a:rPr lang="zh-CN" altLang="en-US" dirty="0"/>
              <a:t>组件，在时间线中编辑动画的</a:t>
            </a:r>
            <a:r>
              <a:rPr lang="en-US" altLang="zh-CN" dirty="0"/>
              <a:t>Transform</a:t>
            </a:r>
            <a:r>
              <a:rPr lang="zh-CN" altLang="en-US" dirty="0"/>
              <a:t>信息</a:t>
            </a:r>
            <a:endParaRPr lang="en-US" altLang="zh-CN" dirty="0"/>
          </a:p>
          <a:p>
            <a:pPr lvl="3"/>
            <a:r>
              <a:rPr lang="en-US" altLang="zh-CN" dirty="0"/>
              <a:t>Audio Track</a:t>
            </a:r>
            <a:r>
              <a:rPr lang="zh-CN" altLang="en-US" dirty="0"/>
              <a:t>：需绑定音频文件，在时间线中设置音频轨迹</a:t>
            </a:r>
            <a:endParaRPr lang="en-US" altLang="zh-CN" dirty="0"/>
          </a:p>
          <a:p>
            <a:pPr lvl="3"/>
            <a:r>
              <a:rPr lang="en-US" altLang="zh-CN" dirty="0"/>
              <a:t>Control Track</a:t>
            </a:r>
            <a:r>
              <a:rPr lang="zh-CN" altLang="en-US" dirty="0"/>
              <a:t>：需绑定</a:t>
            </a:r>
            <a:r>
              <a:rPr lang="en-US" altLang="zh-CN" dirty="0"/>
              <a:t>Prefab</a:t>
            </a:r>
            <a:r>
              <a:rPr lang="zh-CN" altLang="en-US" dirty="0"/>
              <a:t>，可在时间线中动态实例化并且挂在某个节点下</a:t>
            </a:r>
            <a:endParaRPr lang="en-US" altLang="zh-CN" dirty="0"/>
          </a:p>
          <a:p>
            <a:pPr lvl="3"/>
            <a:r>
              <a:rPr lang="en-US" altLang="zh-CN" dirty="0"/>
              <a:t>Playable Track</a:t>
            </a:r>
            <a:r>
              <a:rPr lang="zh-CN" altLang="en-US" dirty="0"/>
              <a:t>：可在脚本中灵活地动态扩展</a:t>
            </a:r>
            <a:endParaRPr lang="en-US" altLang="zh-CN" dirty="0"/>
          </a:p>
          <a:p>
            <a:pPr lvl="2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2"/>
            <a:endParaRPr lang="en-US" altLang="zh-CN" dirty="0"/>
          </a:p>
          <a:p>
            <a:pPr lvl="2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881481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-27384"/>
            <a:ext cx="7772400" cy="1143000"/>
          </a:xfrm>
        </p:spPr>
        <p:txBody>
          <a:bodyPr/>
          <a:lstStyle/>
          <a:p>
            <a:r>
              <a:rPr lang="zh-CN" altLang="en-US" dirty="0"/>
              <a:t>实验步骤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914400" y="1145778"/>
            <a:ext cx="7772400" cy="4572000"/>
          </a:xfrm>
        </p:spPr>
        <p:txBody>
          <a:bodyPr>
            <a:normAutofit/>
          </a:bodyPr>
          <a:lstStyle/>
          <a:p>
            <a:r>
              <a:rPr lang="zh-CN" altLang="en-US" dirty="0"/>
              <a:t>导入</a:t>
            </a:r>
            <a:r>
              <a:rPr lang="en-US" altLang="zh-CN" dirty="0"/>
              <a:t>Robot</a:t>
            </a:r>
            <a:r>
              <a:rPr lang="zh-CN" altLang="en-US" dirty="0"/>
              <a:t>角色资源</a:t>
            </a:r>
            <a:endParaRPr lang="en-US" altLang="zh-CN" dirty="0"/>
          </a:p>
          <a:p>
            <a:pPr lvl="1"/>
            <a:r>
              <a:rPr lang="en-US" altLang="zh-CN" dirty="0"/>
              <a:t>Assets &gt; Impost Package &gt; Custom Package &gt; </a:t>
            </a:r>
            <a:r>
              <a:rPr lang="zh-CN" altLang="en-US" dirty="0"/>
              <a:t>选中</a:t>
            </a:r>
            <a:r>
              <a:rPr lang="en-US" altLang="zh-CN" dirty="0" err="1"/>
              <a:t>Robot.unitypackage</a:t>
            </a:r>
            <a:endParaRPr lang="en-US" altLang="zh-CN" dirty="0"/>
          </a:p>
          <a:p>
            <a:pPr lvl="1"/>
            <a:r>
              <a:rPr lang="zh-CN" altLang="en-US" dirty="0"/>
              <a:t>在路径</a:t>
            </a:r>
            <a:r>
              <a:rPr lang="en-US" altLang="zh-CN" dirty="0"/>
              <a:t>Assets/Plugins/</a:t>
            </a:r>
            <a:r>
              <a:rPr lang="en-US" altLang="zh-CN" dirty="0" err="1"/>
              <a:t>ArmorWarrior</a:t>
            </a:r>
            <a:r>
              <a:rPr lang="en-US" altLang="zh-CN" dirty="0"/>
              <a:t>/Prefabs</a:t>
            </a:r>
            <a:r>
              <a:rPr lang="zh-CN" altLang="en-US" dirty="0"/>
              <a:t>下找到</a:t>
            </a:r>
            <a:r>
              <a:rPr lang="en-US" altLang="zh-CN" dirty="0" err="1"/>
              <a:t>Arm.model</a:t>
            </a:r>
            <a:r>
              <a:rPr lang="zh-CN" altLang="en-US" dirty="0"/>
              <a:t>的预设体</a:t>
            </a:r>
            <a:endParaRPr lang="en-US" altLang="zh-CN" dirty="0"/>
          </a:p>
          <a:p>
            <a:pPr lvl="1"/>
            <a:r>
              <a:rPr lang="zh-CN" altLang="en-US" dirty="0"/>
              <a:t>鼠标左键按住预设体，拖动到场景中</a:t>
            </a:r>
            <a:endParaRPr lang="en-US" altLang="zh-CN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-27384"/>
            <a:ext cx="7772400" cy="1143000"/>
          </a:xfrm>
        </p:spPr>
        <p:txBody>
          <a:bodyPr/>
          <a:lstStyle/>
          <a:p>
            <a:r>
              <a:rPr lang="zh-CN" altLang="en-US" dirty="0"/>
              <a:t>实验步骤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914400" y="1145778"/>
            <a:ext cx="7772400" cy="4572000"/>
          </a:xfrm>
        </p:spPr>
        <p:txBody>
          <a:bodyPr>
            <a:normAutofit/>
          </a:bodyPr>
          <a:lstStyle/>
          <a:p>
            <a:r>
              <a:rPr lang="zh-CN" altLang="en-US" dirty="0"/>
              <a:t>导入</a:t>
            </a:r>
            <a:r>
              <a:rPr lang="en-US" altLang="zh-CN" dirty="0"/>
              <a:t>Robot</a:t>
            </a:r>
            <a:r>
              <a:rPr lang="zh-CN" altLang="en-US" dirty="0"/>
              <a:t>角色资源</a:t>
            </a:r>
            <a:endParaRPr lang="en-US" altLang="zh-CN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82ACEBDE-28CB-E848-9346-76BCB31F6C2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533" y="1700808"/>
            <a:ext cx="8286267" cy="4284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6607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-27384"/>
            <a:ext cx="7772400" cy="1143000"/>
          </a:xfrm>
        </p:spPr>
        <p:txBody>
          <a:bodyPr/>
          <a:lstStyle/>
          <a:p>
            <a:r>
              <a:rPr lang="zh-CN" altLang="en-US" dirty="0"/>
              <a:t>实验步骤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914400" y="1145778"/>
            <a:ext cx="7772400" cy="4572000"/>
          </a:xfrm>
        </p:spPr>
        <p:txBody>
          <a:bodyPr>
            <a:normAutofit/>
          </a:bodyPr>
          <a:lstStyle/>
          <a:p>
            <a:r>
              <a:rPr lang="zh-CN" altLang="en-US" dirty="0"/>
              <a:t>设置机器人的</a:t>
            </a:r>
            <a:r>
              <a:rPr lang="en-US" altLang="zh-CN" dirty="0"/>
              <a:t>Animation</a:t>
            </a:r>
            <a:r>
              <a:rPr lang="zh-CN" altLang="en-US" dirty="0"/>
              <a:t> </a:t>
            </a:r>
            <a:r>
              <a:rPr lang="en-US" altLang="zh-CN" dirty="0"/>
              <a:t>Controller</a:t>
            </a:r>
          </a:p>
          <a:p>
            <a:pPr lvl="1"/>
            <a:r>
              <a:rPr lang="zh-CN" altLang="en-US" dirty="0"/>
              <a:t>创建</a:t>
            </a:r>
            <a:r>
              <a:rPr lang="en-US" altLang="zh-CN" dirty="0"/>
              <a:t>Robot</a:t>
            </a:r>
            <a:r>
              <a:rPr lang="zh-CN" altLang="en-US" dirty="0"/>
              <a:t>动画控制器</a:t>
            </a:r>
            <a:endParaRPr lang="en-US" altLang="zh-CN" dirty="0"/>
          </a:p>
          <a:p>
            <a:pPr lvl="2"/>
            <a:r>
              <a:rPr lang="en-US" altLang="zh-CN" dirty="0"/>
              <a:t>Project-&gt;Create-&gt;Animator Controller</a:t>
            </a:r>
          </a:p>
          <a:p>
            <a:pPr lvl="1"/>
            <a:r>
              <a:rPr lang="zh-CN" altLang="en-US" dirty="0"/>
              <a:t>替换机器人</a:t>
            </a:r>
            <a:r>
              <a:rPr lang="en-US" altLang="zh-CN" dirty="0"/>
              <a:t>Animator</a:t>
            </a:r>
            <a:r>
              <a:rPr lang="zh-CN" altLang="en-US" dirty="0"/>
              <a:t>组件中原有的</a:t>
            </a:r>
            <a:r>
              <a:rPr lang="en-US" altLang="zh-CN" dirty="0"/>
              <a:t>Controller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625883A-B280-BB4E-AA95-12CB344460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2852936"/>
            <a:ext cx="7179241" cy="36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2093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-27384"/>
            <a:ext cx="7772400" cy="1143000"/>
          </a:xfrm>
        </p:spPr>
        <p:txBody>
          <a:bodyPr/>
          <a:lstStyle/>
          <a:p>
            <a:r>
              <a:rPr lang="zh-CN" altLang="en-US" dirty="0"/>
              <a:t>实验步骤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914400" y="1145778"/>
            <a:ext cx="8122096" cy="4572000"/>
          </a:xfrm>
        </p:spPr>
        <p:txBody>
          <a:bodyPr>
            <a:normAutofit/>
          </a:bodyPr>
          <a:lstStyle/>
          <a:p>
            <a:r>
              <a:rPr lang="zh-CN" altLang="en-US" dirty="0"/>
              <a:t>设置机器人的</a:t>
            </a:r>
            <a:r>
              <a:rPr lang="en-US" altLang="zh-CN" dirty="0"/>
              <a:t>Animation</a:t>
            </a:r>
            <a:r>
              <a:rPr lang="zh-CN" altLang="en-US" dirty="0"/>
              <a:t> </a:t>
            </a:r>
            <a:r>
              <a:rPr lang="en-US" altLang="zh-CN" dirty="0"/>
              <a:t>Controller</a:t>
            </a:r>
          </a:p>
          <a:p>
            <a:pPr lvl="1"/>
            <a:r>
              <a:rPr lang="zh-CN" altLang="en-US" dirty="0"/>
              <a:t>编辑</a:t>
            </a:r>
            <a:r>
              <a:rPr lang="en-US" altLang="zh-CN" dirty="0"/>
              <a:t>Robot</a:t>
            </a:r>
            <a:r>
              <a:rPr lang="zh-CN" altLang="en-US" dirty="0"/>
              <a:t>动画控制器</a:t>
            </a:r>
            <a:endParaRPr lang="en-US" altLang="zh-CN" dirty="0"/>
          </a:p>
          <a:p>
            <a:pPr lvl="2"/>
            <a:r>
              <a:rPr lang="zh-CN" altLang="en-US" dirty="0"/>
              <a:t>在路径</a:t>
            </a:r>
            <a:r>
              <a:rPr lang="en-US" altLang="zh-CN" dirty="0"/>
              <a:t>Assets/Plugins/</a:t>
            </a:r>
            <a:r>
              <a:rPr lang="en-US" altLang="zh-CN" dirty="0" err="1"/>
              <a:t>ArmorWarrior</a:t>
            </a:r>
            <a:r>
              <a:rPr lang="en-US" altLang="zh-CN" dirty="0"/>
              <a:t>/Prefabs</a:t>
            </a:r>
            <a:r>
              <a:rPr lang="zh-CN" altLang="en-US" dirty="0"/>
              <a:t>下找到</a:t>
            </a:r>
            <a:r>
              <a:rPr lang="en-US" altLang="zh-CN" dirty="0"/>
              <a:t>Animation</a:t>
            </a:r>
            <a:r>
              <a:rPr lang="zh-CN" altLang="en-US" dirty="0"/>
              <a:t> </a:t>
            </a:r>
            <a:r>
              <a:rPr lang="en-US" altLang="zh-CN" dirty="0"/>
              <a:t>Clip</a:t>
            </a:r>
            <a:r>
              <a:rPr lang="zh-CN" altLang="en-US" dirty="0"/>
              <a:t>：</a:t>
            </a:r>
            <a:r>
              <a:rPr lang="en-US" altLang="zh-CN" dirty="0"/>
              <a:t>Idle01</a:t>
            </a:r>
          </a:p>
          <a:p>
            <a:pPr lvl="2"/>
            <a:r>
              <a:rPr lang="zh-CN" altLang="en-US" dirty="0"/>
              <a:t>将</a:t>
            </a:r>
            <a:r>
              <a:rPr lang="en-US" altLang="zh-CN" dirty="0"/>
              <a:t>Idle</a:t>
            </a:r>
            <a:r>
              <a:rPr lang="zh-CN" altLang="en-US" dirty="0"/>
              <a:t>动画用鼠标拖到控制器中，</a:t>
            </a:r>
            <a:r>
              <a:rPr lang="en-US" altLang="zh-CN" dirty="0"/>
              <a:t>Entry</a:t>
            </a:r>
            <a:r>
              <a:rPr lang="zh-CN" altLang="en-US" dirty="0"/>
              <a:t>会自动连接一条橙线到动画</a:t>
            </a:r>
            <a:endParaRPr lang="en-US" altLang="zh-CN" dirty="0"/>
          </a:p>
          <a:p>
            <a:pPr lvl="2"/>
            <a:r>
              <a:rPr lang="zh-CN" altLang="en-US" dirty="0"/>
              <a:t>右击选择</a:t>
            </a:r>
            <a:r>
              <a:rPr lang="en-US" altLang="zh-CN" dirty="0" err="1"/>
              <a:t>SetStateMachineDefault</a:t>
            </a:r>
            <a:r>
              <a:rPr lang="en-US" altLang="zh-CN" dirty="0"/>
              <a:t> State</a:t>
            </a:r>
            <a:r>
              <a:rPr lang="zh-CN" altLang="en-US" dirty="0"/>
              <a:t>可以更换其他动画为默认动画</a:t>
            </a:r>
            <a:endParaRPr lang="en-US" altLang="zh-CN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AA98599-37E3-1F4A-9ADE-EF8701B20B9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717031"/>
            <a:ext cx="8712968" cy="2929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5523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-27384"/>
            <a:ext cx="7772400" cy="1143000"/>
          </a:xfrm>
        </p:spPr>
        <p:txBody>
          <a:bodyPr/>
          <a:lstStyle/>
          <a:p>
            <a:r>
              <a:rPr lang="zh-CN" altLang="en-US" dirty="0"/>
              <a:t>实验步骤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914400" y="1145778"/>
            <a:ext cx="7772400" cy="4572000"/>
          </a:xfrm>
        </p:spPr>
        <p:txBody>
          <a:bodyPr>
            <a:normAutofit/>
          </a:bodyPr>
          <a:lstStyle/>
          <a:p>
            <a:r>
              <a:rPr lang="zh-CN" altLang="en-US" dirty="0"/>
              <a:t>设置机器人的</a:t>
            </a:r>
            <a:r>
              <a:rPr lang="en-US" altLang="zh-CN" dirty="0"/>
              <a:t>Animation</a:t>
            </a:r>
            <a:r>
              <a:rPr lang="zh-CN" altLang="en-US" dirty="0"/>
              <a:t> </a:t>
            </a:r>
            <a:r>
              <a:rPr lang="en-US" altLang="zh-CN" dirty="0"/>
              <a:t>Controller</a:t>
            </a:r>
          </a:p>
          <a:p>
            <a:pPr lvl="1"/>
            <a:r>
              <a:rPr lang="zh-CN" altLang="en-US" dirty="0"/>
              <a:t>编辑</a:t>
            </a:r>
            <a:r>
              <a:rPr lang="en-US" altLang="zh-CN" dirty="0"/>
              <a:t>Robot</a:t>
            </a:r>
            <a:r>
              <a:rPr lang="zh-CN" altLang="en-US" dirty="0"/>
              <a:t>动画控制器</a:t>
            </a:r>
            <a:endParaRPr lang="en-US" altLang="zh-CN" dirty="0"/>
          </a:p>
          <a:p>
            <a:pPr lvl="2"/>
            <a:r>
              <a:rPr lang="zh-CN" altLang="en-US" dirty="0"/>
              <a:t>将死亡动画</a:t>
            </a:r>
            <a:r>
              <a:rPr lang="en-US" altLang="zh-CN" dirty="0"/>
              <a:t>dead01</a:t>
            </a:r>
            <a:r>
              <a:rPr lang="zh-CN" altLang="en-US" dirty="0"/>
              <a:t>用鼠标拖到控制器中，在</a:t>
            </a:r>
            <a:r>
              <a:rPr lang="en-US" altLang="zh-CN" dirty="0" err="1"/>
              <a:t>AnyState</a:t>
            </a:r>
            <a:r>
              <a:rPr lang="zh-CN" altLang="en-US" dirty="0"/>
              <a:t>右击鼠标，选择</a:t>
            </a:r>
            <a:r>
              <a:rPr lang="en-US" altLang="zh-CN" dirty="0"/>
              <a:t>Make Transition</a:t>
            </a:r>
            <a:r>
              <a:rPr lang="zh-CN" altLang="en-US" dirty="0"/>
              <a:t>并将其连接到死亡动画</a:t>
            </a:r>
            <a:endParaRPr lang="en-US" altLang="zh-CN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72203DF-D74B-014F-94A1-43BC45148F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663" y="2708920"/>
            <a:ext cx="8792674" cy="3960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3435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-27384"/>
            <a:ext cx="7772400" cy="1143000"/>
          </a:xfrm>
        </p:spPr>
        <p:txBody>
          <a:bodyPr/>
          <a:lstStyle/>
          <a:p>
            <a:r>
              <a:rPr lang="zh-CN" altLang="en-US" dirty="0"/>
              <a:t>实验步骤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914400" y="1145778"/>
            <a:ext cx="7772400" cy="4572000"/>
          </a:xfrm>
        </p:spPr>
        <p:txBody>
          <a:bodyPr>
            <a:normAutofit/>
          </a:bodyPr>
          <a:lstStyle/>
          <a:p>
            <a:r>
              <a:rPr lang="zh-CN" altLang="en-US" dirty="0"/>
              <a:t>设置机器人基础状态机</a:t>
            </a:r>
            <a:endParaRPr lang="en-US" altLang="zh-CN" dirty="0"/>
          </a:p>
          <a:p>
            <a:pPr lvl="1"/>
            <a:r>
              <a:rPr lang="zh-CN" altLang="en-US" dirty="0"/>
              <a:t>编辑</a:t>
            </a:r>
            <a:r>
              <a:rPr lang="en-US" altLang="zh-CN" dirty="0"/>
              <a:t>Robot</a:t>
            </a:r>
            <a:r>
              <a:rPr lang="zh-CN" altLang="en-US" dirty="0"/>
              <a:t>动画控制器</a:t>
            </a:r>
            <a:endParaRPr lang="en-US" altLang="zh-CN" dirty="0"/>
          </a:p>
          <a:p>
            <a:pPr lvl="2"/>
            <a:r>
              <a:rPr lang="zh-CN" altLang="en-US" dirty="0"/>
              <a:t>添加剩余动画片段，将它们彼此进行合理的链接，以方便跳转</a:t>
            </a:r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8D6E176-4C2D-DC4B-93B4-78386125F6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022" y="2708920"/>
            <a:ext cx="8819466" cy="3960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2057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-27384"/>
            <a:ext cx="7772400" cy="1143000"/>
          </a:xfrm>
        </p:spPr>
        <p:txBody>
          <a:bodyPr/>
          <a:lstStyle/>
          <a:p>
            <a:r>
              <a:rPr lang="zh-CN" altLang="en-US" dirty="0"/>
              <a:t>实验目的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914400" y="1145778"/>
            <a:ext cx="7772400" cy="4572000"/>
          </a:xfrm>
        </p:spPr>
        <p:txBody>
          <a:bodyPr/>
          <a:lstStyle/>
          <a:p>
            <a:r>
              <a:rPr lang="zh-CN" altLang="en-US" dirty="0"/>
              <a:t>掌握动画制作方法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-27384"/>
            <a:ext cx="7772400" cy="1143000"/>
          </a:xfrm>
        </p:spPr>
        <p:txBody>
          <a:bodyPr/>
          <a:lstStyle/>
          <a:p>
            <a:r>
              <a:rPr lang="zh-CN" altLang="en-US" dirty="0"/>
              <a:t>实验步骤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914400" y="1145778"/>
            <a:ext cx="7772400" cy="4572000"/>
          </a:xfrm>
        </p:spPr>
        <p:txBody>
          <a:bodyPr>
            <a:normAutofit/>
          </a:bodyPr>
          <a:lstStyle/>
          <a:p>
            <a:r>
              <a:rPr lang="zh-CN" altLang="en-US" dirty="0"/>
              <a:t>添加状态机之间的切换</a:t>
            </a:r>
            <a:endParaRPr lang="en-US" altLang="zh-CN" dirty="0"/>
          </a:p>
          <a:p>
            <a:pPr lvl="2"/>
            <a:r>
              <a:rPr lang="zh-CN" altLang="en-US" dirty="0"/>
              <a:t>打开</a:t>
            </a:r>
            <a:r>
              <a:rPr lang="en-US" altLang="zh-CN" dirty="0" err="1"/>
              <a:t>RobotController</a:t>
            </a:r>
            <a:r>
              <a:rPr lang="zh-CN" altLang="en-US" dirty="0"/>
              <a:t>的</a:t>
            </a:r>
            <a:r>
              <a:rPr lang="en-US" altLang="zh-CN" dirty="0" err="1"/>
              <a:t>Paramters</a:t>
            </a:r>
            <a:r>
              <a:rPr lang="zh-CN" altLang="en-US" dirty="0"/>
              <a:t>视图，点击右上角“</a:t>
            </a:r>
            <a:r>
              <a:rPr lang="en-US" altLang="zh-CN" dirty="0"/>
              <a:t>+</a:t>
            </a:r>
            <a:r>
              <a:rPr lang="zh-CN" altLang="en-US" dirty="0"/>
              <a:t>”，选择</a:t>
            </a:r>
            <a:r>
              <a:rPr lang="en-US" altLang="zh-CN" dirty="0"/>
              <a:t>Trigger</a:t>
            </a:r>
            <a:r>
              <a:rPr lang="zh-CN" altLang="en-US" dirty="0"/>
              <a:t>，并命名为</a:t>
            </a:r>
            <a:r>
              <a:rPr lang="en-US" altLang="zh-CN" dirty="0"/>
              <a:t>Dead</a:t>
            </a:r>
          </a:p>
          <a:p>
            <a:pPr lvl="1"/>
            <a:endParaRPr lang="en-US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16CA6E5-7B88-A246-91CE-5D05BA5FEA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2546360"/>
            <a:ext cx="8856984" cy="3978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8590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-27384"/>
            <a:ext cx="7772400" cy="1143000"/>
          </a:xfrm>
        </p:spPr>
        <p:txBody>
          <a:bodyPr/>
          <a:lstStyle/>
          <a:p>
            <a:r>
              <a:rPr lang="zh-CN" altLang="en-US" dirty="0"/>
              <a:t>实验步骤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914400" y="1145778"/>
            <a:ext cx="7772400" cy="4572000"/>
          </a:xfrm>
        </p:spPr>
        <p:txBody>
          <a:bodyPr>
            <a:normAutofit/>
          </a:bodyPr>
          <a:lstStyle/>
          <a:p>
            <a:r>
              <a:rPr lang="zh-CN" altLang="en-US" dirty="0"/>
              <a:t>添加状态机之间的切换</a:t>
            </a:r>
            <a:endParaRPr lang="en-US" altLang="zh-CN" dirty="0"/>
          </a:p>
          <a:p>
            <a:pPr lvl="2"/>
            <a:r>
              <a:rPr lang="zh-CN" altLang="en-US" dirty="0"/>
              <a:t>选中两个动画状态之间的白线</a:t>
            </a:r>
            <a:endParaRPr lang="en-US" altLang="zh-CN" dirty="0"/>
          </a:p>
          <a:p>
            <a:pPr lvl="2"/>
            <a:r>
              <a:rPr lang="zh-CN" altLang="en-US" dirty="0"/>
              <a:t>在右侧视图中可以看到</a:t>
            </a:r>
            <a:r>
              <a:rPr lang="en-US" altLang="zh-CN" dirty="0"/>
              <a:t>Conditions</a:t>
            </a:r>
            <a:r>
              <a:rPr lang="zh-CN" altLang="en-US" dirty="0"/>
              <a:t>属性为空，点击右下角“</a:t>
            </a:r>
            <a:r>
              <a:rPr lang="en-US" altLang="zh-CN" dirty="0"/>
              <a:t>+</a:t>
            </a:r>
            <a:r>
              <a:rPr lang="zh-CN" altLang="en-US" dirty="0"/>
              <a:t>”用</a:t>
            </a:r>
            <a:r>
              <a:rPr lang="en-US" altLang="zh-CN" dirty="0"/>
              <a:t>Parameters</a:t>
            </a:r>
            <a:r>
              <a:rPr lang="zh-CN" altLang="en-US" dirty="0"/>
              <a:t>添加的状态转换的条件</a:t>
            </a:r>
            <a:endParaRPr lang="en-US" altLang="zh-CN" dirty="0"/>
          </a:p>
          <a:p>
            <a:pPr lvl="2"/>
            <a:r>
              <a:rPr lang="zh-CN" altLang="en-US" dirty="0"/>
              <a:t>这里默认会使用唯一的</a:t>
            </a:r>
            <a:r>
              <a:rPr lang="en-US" altLang="zh-CN" dirty="0"/>
              <a:t>Parameters</a:t>
            </a:r>
            <a:r>
              <a:rPr lang="zh-CN" altLang="en-US" dirty="0"/>
              <a:t>，即</a:t>
            </a:r>
            <a:r>
              <a:rPr lang="en-US" altLang="zh-CN" dirty="0"/>
              <a:t>Dead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F7D6EBB-72D5-1348-9436-781A7F83783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832" y="3140968"/>
            <a:ext cx="8864335" cy="3528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7569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-27384"/>
            <a:ext cx="7772400" cy="1143000"/>
          </a:xfrm>
        </p:spPr>
        <p:txBody>
          <a:bodyPr/>
          <a:lstStyle/>
          <a:p>
            <a:r>
              <a:rPr lang="zh-CN" altLang="en-US" dirty="0"/>
              <a:t>实验步骤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914400" y="1052736"/>
            <a:ext cx="7772400" cy="4572000"/>
          </a:xfrm>
        </p:spPr>
        <p:txBody>
          <a:bodyPr>
            <a:normAutofit/>
          </a:bodyPr>
          <a:lstStyle/>
          <a:p>
            <a:r>
              <a:rPr lang="zh-CN" altLang="en-US" dirty="0"/>
              <a:t>编写控制角色动画的脚本（下图仅为基本模板，需自行补充）</a:t>
            </a:r>
            <a:endParaRPr lang="en-US" altLang="zh-CN" dirty="0"/>
          </a:p>
          <a:p>
            <a:pPr lvl="2"/>
            <a:r>
              <a:rPr lang="zh-CN" altLang="en-US" dirty="0"/>
              <a:t>获取动画控制器</a:t>
            </a:r>
            <a:endParaRPr lang="en-US" altLang="zh-CN" dirty="0"/>
          </a:p>
          <a:p>
            <a:pPr lvl="2"/>
            <a:r>
              <a:rPr lang="zh-CN" altLang="en-US" dirty="0"/>
              <a:t>通过动画控制器触发动画切换条件</a:t>
            </a:r>
            <a:endParaRPr lang="en-US" altLang="zh-CN" dirty="0"/>
          </a:p>
          <a:p>
            <a:pPr lvl="2"/>
            <a:r>
              <a:rPr lang="zh-CN" altLang="en-US" dirty="0"/>
              <a:t>将脚本挂载到</a:t>
            </a:r>
            <a:r>
              <a:rPr lang="en-US" altLang="zh-CN" dirty="0"/>
              <a:t>NPC</a:t>
            </a:r>
            <a:r>
              <a:rPr lang="zh-CN" altLang="en-US" dirty="0"/>
              <a:t>角色上</a:t>
            </a:r>
            <a:endParaRPr lang="en-US" altLang="zh-CN" dirty="0"/>
          </a:p>
          <a:p>
            <a:pPr lvl="1"/>
            <a:endParaRPr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704" y="3140968"/>
            <a:ext cx="4853533" cy="3398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9549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-27384"/>
            <a:ext cx="7772400" cy="1143000"/>
          </a:xfrm>
        </p:spPr>
        <p:txBody>
          <a:bodyPr/>
          <a:lstStyle/>
          <a:p>
            <a:r>
              <a:rPr lang="zh-CN" altLang="en-US" dirty="0"/>
              <a:t>实验要求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914400" y="1145778"/>
            <a:ext cx="7772400" cy="4572000"/>
          </a:xfrm>
        </p:spPr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选择并加入合适的动画</a:t>
            </a:r>
            <a:endParaRPr lang="en-US" altLang="zh-CN" dirty="0"/>
          </a:p>
          <a:p>
            <a:r>
              <a:rPr lang="en-US" altLang="zh-CN" dirty="0"/>
              <a:t>2.</a:t>
            </a:r>
            <a:r>
              <a:rPr lang="zh-CN" altLang="en-US" dirty="0"/>
              <a:t>编写脚本</a:t>
            </a:r>
            <a:endParaRPr lang="en-US" altLang="zh-CN" dirty="0"/>
          </a:p>
          <a:p>
            <a:r>
              <a:rPr lang="en-US" altLang="zh-CN" dirty="0"/>
              <a:t>3.</a:t>
            </a:r>
            <a:r>
              <a:rPr lang="zh-CN" altLang="en-US" dirty="0"/>
              <a:t>实现用键盘控制角色移动和动画切换</a:t>
            </a:r>
            <a:endParaRPr lang="en-US" altLang="zh-CN" dirty="0"/>
          </a:p>
          <a:p>
            <a:pPr lvl="1"/>
            <a:r>
              <a:rPr lang="en-US" altLang="zh-CN" dirty="0"/>
              <a:t>WSAD</a:t>
            </a:r>
            <a:r>
              <a:rPr lang="zh-CN" altLang="en-US" dirty="0"/>
              <a:t>分别控制前后左右移动</a:t>
            </a:r>
            <a:endParaRPr lang="en-US" altLang="zh-CN" dirty="0"/>
          </a:p>
          <a:p>
            <a:pPr lvl="1"/>
            <a:r>
              <a:rPr lang="zh-CN" altLang="en-US" dirty="0"/>
              <a:t>空格让角色跳跃</a:t>
            </a:r>
            <a:endParaRPr lang="en-US" altLang="zh-CN" dirty="0"/>
          </a:p>
          <a:p>
            <a:pPr lvl="1"/>
            <a:r>
              <a:rPr lang="en-US" altLang="zh-CN" dirty="0"/>
              <a:t>U</a:t>
            </a:r>
            <a:r>
              <a:rPr lang="zh-CN" altLang="en-US" dirty="0"/>
              <a:t>键攻击  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1318651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-27384"/>
            <a:ext cx="7772400" cy="1143000"/>
          </a:xfrm>
        </p:spPr>
        <p:txBody>
          <a:bodyPr/>
          <a:lstStyle/>
          <a:p>
            <a:r>
              <a:rPr lang="zh-CN" altLang="en-US" dirty="0"/>
              <a:t>提交事项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914400" y="1145778"/>
            <a:ext cx="7772400" cy="4572000"/>
          </a:xfrm>
        </p:spPr>
        <p:txBody>
          <a:bodyPr/>
          <a:lstStyle/>
          <a:p>
            <a:r>
              <a:rPr lang="zh-CN" altLang="en-US" dirty="0"/>
              <a:t>材料</a:t>
            </a:r>
            <a:endParaRPr lang="en-US" altLang="zh-CN" dirty="0"/>
          </a:p>
          <a:p>
            <a:pPr lvl="1"/>
            <a:r>
              <a:rPr lang="zh-CN" altLang="en-US" dirty="0"/>
              <a:t>项目</a:t>
            </a:r>
            <a:endParaRPr lang="en-US" altLang="zh-CN" dirty="0"/>
          </a:p>
          <a:p>
            <a:pPr lvl="1"/>
            <a:r>
              <a:rPr lang="zh-CN" altLang="en-US" dirty="0"/>
              <a:t>报告</a:t>
            </a:r>
            <a:endParaRPr lang="en-US" altLang="zh-CN" dirty="0"/>
          </a:p>
          <a:p>
            <a:pPr lvl="1"/>
            <a:r>
              <a:rPr lang="zh-CN" altLang="en-US" dirty="0"/>
              <a:t>格式：实验</a:t>
            </a:r>
            <a:r>
              <a:rPr lang="en-US" altLang="zh-CN" dirty="0"/>
              <a:t>X_</a:t>
            </a:r>
            <a:r>
              <a:rPr lang="zh-CN" altLang="en-US" dirty="0"/>
              <a:t>学号</a:t>
            </a:r>
            <a:r>
              <a:rPr lang="en-US" altLang="zh-CN" dirty="0"/>
              <a:t>_</a:t>
            </a:r>
            <a:r>
              <a:rPr lang="zh-CN" altLang="en-US" dirty="0"/>
              <a:t>姓名</a:t>
            </a:r>
            <a:endParaRPr lang="en-US" altLang="zh-CN" dirty="0"/>
          </a:p>
          <a:p>
            <a:r>
              <a:rPr lang="zh-CN" altLang="en-US" dirty="0"/>
              <a:t>期限</a:t>
            </a:r>
            <a:endParaRPr lang="en-US" altLang="zh-CN" dirty="0"/>
          </a:p>
          <a:p>
            <a:pPr lvl="1"/>
            <a:r>
              <a:rPr lang="zh-CN" altLang="en-US" dirty="0"/>
              <a:t>下次实验前提交</a:t>
            </a:r>
            <a:endParaRPr lang="en-US" altLang="zh-CN" dirty="0"/>
          </a:p>
          <a:p>
            <a:r>
              <a:rPr lang="zh-CN" altLang="en-US" dirty="0"/>
              <a:t>地址</a:t>
            </a:r>
            <a:endParaRPr lang="en-US" altLang="zh-CN" dirty="0"/>
          </a:p>
          <a:p>
            <a:pPr lvl="1"/>
            <a:r>
              <a:rPr lang="en-US" altLang="zh-CN" dirty="0">
                <a:hlinkClick r:id="rId2"/>
              </a:rPr>
              <a:t>FTP://121.192.180.236</a:t>
            </a:r>
            <a:endParaRPr lang="en-US" altLang="zh-CN" dirty="0"/>
          </a:p>
          <a:p>
            <a:pPr lvl="1"/>
            <a:r>
              <a:rPr lang="zh-CN" altLang="en-US" dirty="0"/>
              <a:t>账号</a:t>
            </a:r>
            <a:r>
              <a:rPr lang="en-US" altLang="zh-CN" dirty="0"/>
              <a:t>/</a:t>
            </a:r>
            <a:r>
              <a:rPr lang="zh-CN" altLang="en-US" dirty="0"/>
              <a:t>密码：</a:t>
            </a:r>
            <a:r>
              <a:rPr lang="en-US" altLang="zh-CN" dirty="0"/>
              <a:t>student/</a:t>
            </a:r>
            <a:r>
              <a:rPr lang="en-US" altLang="zh-CN" dirty="0" err="1"/>
              <a:t>ILoveSoftware</a:t>
            </a:r>
            <a:r>
              <a:rPr lang="en-US" altLang="zh-CN"/>
              <a:t>!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073434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-27384"/>
            <a:ext cx="7772400" cy="1143000"/>
          </a:xfrm>
        </p:spPr>
        <p:txBody>
          <a:bodyPr/>
          <a:lstStyle/>
          <a:p>
            <a:r>
              <a:rPr lang="zh-CN" altLang="en-US" dirty="0"/>
              <a:t>实验条件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914400" y="1145778"/>
            <a:ext cx="7772400" cy="4572000"/>
          </a:xfrm>
        </p:spPr>
        <p:txBody>
          <a:bodyPr/>
          <a:lstStyle/>
          <a:p>
            <a:r>
              <a:rPr lang="zh-CN" altLang="en-US" dirty="0"/>
              <a:t>操作系统</a:t>
            </a:r>
            <a:endParaRPr lang="en-US" altLang="zh-CN" dirty="0"/>
          </a:p>
          <a:p>
            <a:pPr lvl="1"/>
            <a:r>
              <a:rPr lang="en-US" altLang="zh-CN" dirty="0"/>
              <a:t>Windows 10</a:t>
            </a:r>
          </a:p>
          <a:p>
            <a:r>
              <a:rPr lang="en-US" altLang="zh-CN" dirty="0"/>
              <a:t>Unity 3D</a:t>
            </a:r>
          </a:p>
          <a:p>
            <a:pPr lvl="1"/>
            <a:r>
              <a:rPr lang="en-US" altLang="zh-CN" dirty="0">
                <a:hlinkClick r:id="rId2"/>
              </a:rPr>
              <a:t>http://unity.com/</a:t>
            </a:r>
            <a:endParaRPr lang="en-US" altLang="zh-CN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-27384"/>
            <a:ext cx="7772400" cy="1143000"/>
          </a:xfrm>
        </p:spPr>
        <p:txBody>
          <a:bodyPr/>
          <a:lstStyle/>
          <a:p>
            <a:r>
              <a:rPr lang="zh-CN" altLang="en-US" dirty="0"/>
              <a:t>实验内容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914400" y="1145778"/>
            <a:ext cx="7772400" cy="4572000"/>
          </a:xfrm>
        </p:spPr>
        <p:txBody>
          <a:bodyPr/>
          <a:lstStyle/>
          <a:p>
            <a:r>
              <a:rPr lang="zh-CN" altLang="en-US" dirty="0"/>
              <a:t>角色动画</a:t>
            </a:r>
            <a:endParaRPr lang="en-US" altLang="zh-CN" dirty="0"/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572B58-256E-48A8-94ED-4B11F72DD8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-27384"/>
            <a:ext cx="7772400" cy="1143000"/>
          </a:xfrm>
        </p:spPr>
        <p:txBody>
          <a:bodyPr/>
          <a:lstStyle/>
          <a:p>
            <a:r>
              <a:rPr lang="zh-CN" altLang="en-US" dirty="0"/>
              <a:t>背景知识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A381F98-A98F-492B-A824-C84764E49C53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914400" y="1145778"/>
            <a:ext cx="7772400" cy="4572000"/>
          </a:xfrm>
        </p:spPr>
        <p:txBody>
          <a:bodyPr/>
          <a:lstStyle/>
          <a:p>
            <a:r>
              <a:rPr lang="en-US" altLang="zh-CN" dirty="0">
                <a:hlinkClick r:id="rId2"/>
              </a:rPr>
              <a:t>https://docs.unity3d.com/2021.2/Documentation/Manual/AnimationSection.html</a:t>
            </a:r>
            <a:r>
              <a:rPr lang="en-US" altLang="zh-CN" dirty="0"/>
              <a:t> 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FE3AAEE-2B74-E649-AC97-CC654DDBE22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813"/>
          <a:stretch/>
        </p:blipFill>
        <p:spPr>
          <a:xfrm>
            <a:off x="104986" y="1988840"/>
            <a:ext cx="8934028" cy="4680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4349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C95A085-BDB6-47DB-890B-392E48FF0C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-27384"/>
            <a:ext cx="7772400" cy="1143000"/>
          </a:xfrm>
        </p:spPr>
        <p:txBody>
          <a:bodyPr/>
          <a:lstStyle/>
          <a:p>
            <a:r>
              <a:rPr lang="zh-CN" altLang="en-US" dirty="0"/>
              <a:t>背景知识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DD17715-94E7-4E19-BC13-12C950FAF2A3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914400" y="1145778"/>
            <a:ext cx="7772400" cy="4572000"/>
          </a:xfrm>
        </p:spPr>
        <p:txBody>
          <a:bodyPr/>
          <a:lstStyle/>
          <a:p>
            <a:r>
              <a:rPr lang="en-US" altLang="zh-CN" dirty="0"/>
              <a:t>Legacy</a:t>
            </a:r>
            <a:r>
              <a:rPr lang="zh-CN" altLang="en-US" dirty="0"/>
              <a:t>动画系统</a:t>
            </a:r>
            <a:endParaRPr lang="en-US" altLang="zh-CN" dirty="0"/>
          </a:p>
          <a:p>
            <a:pPr lvl="1"/>
            <a:r>
              <a:rPr lang="zh-CN" altLang="en-US" dirty="0"/>
              <a:t>早期版本采用，不再推荐</a:t>
            </a:r>
            <a:endParaRPr lang="en-US" altLang="zh-CN" dirty="0"/>
          </a:p>
          <a:p>
            <a:pPr lvl="1"/>
            <a:r>
              <a:rPr lang="zh-CN" altLang="en-US" dirty="0"/>
              <a:t>设计初衷</a:t>
            </a:r>
            <a:endParaRPr lang="en-US" altLang="zh-CN" dirty="0"/>
          </a:p>
          <a:p>
            <a:pPr lvl="2"/>
            <a:r>
              <a:rPr lang="zh-CN" altLang="en-US" dirty="0"/>
              <a:t>开发者可以完全通过代码控制动画播放，不必依赖于状态机</a:t>
            </a:r>
            <a:endParaRPr lang="en-US" altLang="zh-CN" dirty="0"/>
          </a:p>
          <a:p>
            <a:pPr lvl="1"/>
            <a:r>
              <a:rPr lang="zh-CN" altLang="en-US" dirty="0"/>
              <a:t>使用简单，但功能有很大局限，尤其项目越大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0942168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74BF27-8368-4532-81C0-8578C1AE8D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-27384"/>
            <a:ext cx="7772400" cy="1143000"/>
          </a:xfrm>
        </p:spPr>
        <p:txBody>
          <a:bodyPr/>
          <a:lstStyle/>
          <a:p>
            <a:r>
              <a:rPr lang="zh-CN" altLang="en-US" dirty="0"/>
              <a:t>背景知识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F5CD4D5-7639-410D-BDB3-963CE8FD32CD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914400" y="1145778"/>
            <a:ext cx="7772400" cy="4572000"/>
          </a:xfrm>
        </p:spPr>
        <p:txBody>
          <a:bodyPr>
            <a:normAutofit/>
          </a:bodyPr>
          <a:lstStyle/>
          <a:p>
            <a:r>
              <a:rPr lang="en-US" altLang="zh-CN" dirty="0" err="1"/>
              <a:t>Mecanim</a:t>
            </a:r>
            <a:r>
              <a:rPr lang="zh-CN" altLang="en-US" dirty="0"/>
              <a:t>动画系统（当前版本）</a:t>
            </a:r>
            <a:endParaRPr lang="en-US" altLang="zh-CN" dirty="0"/>
          </a:p>
          <a:p>
            <a:pPr lvl="1"/>
            <a:r>
              <a:rPr lang="zh-CN" altLang="en-US" dirty="0"/>
              <a:t>简易上手的工作流，轻松创建和设置各种</a:t>
            </a:r>
            <a:r>
              <a:rPr lang="en-US" altLang="zh-CN" dirty="0"/>
              <a:t>Unity</a:t>
            </a:r>
            <a:r>
              <a:rPr lang="zh-CN" altLang="en-US" dirty="0"/>
              <a:t>元素的动画，包括游戏对象、角色和属性</a:t>
            </a:r>
            <a:endParaRPr lang="en-US" altLang="zh-CN" dirty="0"/>
          </a:p>
          <a:p>
            <a:pPr lvl="1"/>
            <a:r>
              <a:rPr lang="zh-CN" altLang="en-US" dirty="0"/>
              <a:t>动画</a:t>
            </a:r>
            <a:r>
              <a:rPr lang="en-US" altLang="zh-CN" dirty="0"/>
              <a:t>Animation</a:t>
            </a:r>
          </a:p>
          <a:p>
            <a:pPr lvl="2"/>
            <a:r>
              <a:rPr lang="zh-CN" altLang="en-US" dirty="0"/>
              <a:t>支持</a:t>
            </a:r>
            <a:r>
              <a:rPr lang="en-US" altLang="zh-CN" dirty="0"/>
              <a:t>Unity</a:t>
            </a:r>
            <a:r>
              <a:rPr lang="zh-CN" altLang="en-US" dirty="0"/>
              <a:t>中所创建的</a:t>
            </a:r>
            <a:r>
              <a:rPr lang="en-US" altLang="zh-CN" dirty="0"/>
              <a:t>animation clips</a:t>
            </a:r>
            <a:r>
              <a:rPr lang="zh-CN" altLang="en-US" dirty="0"/>
              <a:t>和</a:t>
            </a:r>
            <a:r>
              <a:rPr lang="en-US" altLang="zh-CN" dirty="0"/>
              <a:t>animation</a:t>
            </a:r>
          </a:p>
          <a:p>
            <a:pPr lvl="2"/>
            <a:r>
              <a:rPr lang="zh-CN" altLang="en-US" dirty="0"/>
              <a:t>方便预览</a:t>
            </a:r>
            <a:r>
              <a:rPr lang="en-US" altLang="zh-CN" dirty="0"/>
              <a:t>animation clips</a:t>
            </a:r>
            <a:r>
              <a:rPr lang="zh-CN" altLang="en-US" dirty="0"/>
              <a:t>以及动画片段之间的切换互动</a:t>
            </a:r>
            <a:endParaRPr lang="en-US" altLang="zh-CN" dirty="0"/>
          </a:p>
          <a:p>
            <a:pPr lvl="2"/>
            <a:r>
              <a:rPr lang="zh-CN" altLang="en-US" dirty="0"/>
              <a:t>通过可视化编辑工具创建和管理动画之间的复杂互动</a:t>
            </a:r>
            <a:endParaRPr lang="en-US" altLang="zh-CN" dirty="0"/>
          </a:p>
          <a:p>
            <a:pPr lvl="2"/>
            <a:r>
              <a:rPr lang="zh-CN" altLang="en-US" dirty="0"/>
              <a:t>支持动画的分层和遮罩</a:t>
            </a:r>
            <a:endParaRPr lang="en-US" altLang="zh-CN" dirty="0"/>
          </a:p>
          <a:p>
            <a:pPr lvl="1"/>
            <a:r>
              <a:rPr lang="zh-CN" altLang="en-US" dirty="0"/>
              <a:t>骨骼</a:t>
            </a:r>
            <a:r>
              <a:rPr lang="en-US" altLang="zh-CN" dirty="0"/>
              <a:t>Rig</a:t>
            </a:r>
          </a:p>
          <a:p>
            <a:pPr lvl="2"/>
            <a:r>
              <a:rPr lang="zh-CN" altLang="en-US" dirty="0"/>
              <a:t>支持人形动画</a:t>
            </a:r>
            <a:r>
              <a:rPr lang="en-US" altLang="zh-CN" dirty="0"/>
              <a:t>retargeting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（同一动画用在不同模型骨骼上）</a:t>
            </a:r>
            <a:endParaRPr lang="en-US" altLang="zh-CN" dirty="0">
              <a:solidFill>
                <a:schemeClr val="bg1">
                  <a:lumMod val="75000"/>
                </a:schemeClr>
              </a:solidFill>
            </a:endParaRPr>
          </a:p>
          <a:p>
            <a:pPr lvl="2"/>
            <a:r>
              <a:rPr lang="zh-CN" altLang="en-US" dirty="0"/>
              <a:t>使用不同逻辑来使得身体的不同部位产生动画</a:t>
            </a:r>
            <a:endParaRPr lang="en-US" altLang="zh-CN" dirty="0"/>
          </a:p>
          <a:p>
            <a:pPr lvl="2"/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6906219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74BF27-8368-4532-81C0-8578C1AE8D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-27384"/>
            <a:ext cx="7772400" cy="1143000"/>
          </a:xfrm>
        </p:spPr>
        <p:txBody>
          <a:bodyPr/>
          <a:lstStyle/>
          <a:p>
            <a:r>
              <a:rPr lang="zh-CN" altLang="en-US" dirty="0"/>
              <a:t>背景知识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F5CD4D5-7639-410D-BDB3-963CE8FD32CD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914400" y="1145778"/>
            <a:ext cx="5385792" cy="4572000"/>
          </a:xfrm>
        </p:spPr>
        <p:txBody>
          <a:bodyPr/>
          <a:lstStyle/>
          <a:p>
            <a:r>
              <a:rPr lang="en-US" altLang="zh-CN" dirty="0" err="1"/>
              <a:t>Mecanim</a:t>
            </a:r>
            <a:r>
              <a:rPr lang="zh-CN" altLang="en-US" dirty="0"/>
              <a:t>动画系统：三个核心</a:t>
            </a:r>
            <a:endParaRPr lang="en-US" altLang="zh-CN" dirty="0"/>
          </a:p>
          <a:p>
            <a:pPr lvl="1"/>
            <a:r>
              <a:rPr lang="en-US" altLang="zh-CN" dirty="0"/>
              <a:t>Animation Clips</a:t>
            </a:r>
            <a:r>
              <a:rPr lang="zh-CN" altLang="en-US" dirty="0"/>
              <a:t>：即动画本身</a:t>
            </a:r>
            <a:endParaRPr lang="en-US" altLang="zh-CN" dirty="0"/>
          </a:p>
          <a:p>
            <a:pPr lvl="1"/>
            <a:r>
              <a:rPr lang="zh-CN" altLang="en-US" dirty="0"/>
              <a:t>包含丰富的动画信息：如特定对象的位置、旋转和其他属性的变化</a:t>
            </a:r>
            <a:endParaRPr lang="en-US" altLang="zh-CN" dirty="0"/>
          </a:p>
          <a:p>
            <a:pPr lvl="2"/>
            <a:r>
              <a:rPr lang="zh-CN" altLang="en-US" dirty="0"/>
              <a:t>支持从第三方软件（</a:t>
            </a:r>
            <a:r>
              <a:rPr lang="en-US" altLang="zh-CN" dirty="0"/>
              <a:t>Maya</a:t>
            </a:r>
            <a:r>
              <a:rPr lang="zh-CN" altLang="en-US" dirty="0"/>
              <a:t>、</a:t>
            </a:r>
            <a:r>
              <a:rPr lang="en-US" altLang="zh-CN" dirty="0"/>
              <a:t>3dsMax</a:t>
            </a:r>
            <a:r>
              <a:rPr lang="zh-CN" altLang="en-US" dirty="0"/>
              <a:t>等）导入动画片段</a:t>
            </a:r>
            <a:endParaRPr lang="en-US" altLang="zh-CN" dirty="0"/>
          </a:p>
          <a:p>
            <a:pPr lvl="2"/>
            <a:r>
              <a:rPr lang="zh-CN" altLang="en-US" dirty="0"/>
              <a:t>也可用内置的</a:t>
            </a:r>
            <a:r>
              <a:rPr lang="en-US" altLang="zh-CN" dirty="0"/>
              <a:t>Animation</a:t>
            </a:r>
            <a:r>
              <a:rPr lang="zh-CN" altLang="en-US" dirty="0"/>
              <a:t>编辑器创建（后文介绍）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</p:txBody>
      </p: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2D0D31DE-B078-4D2A-BE6F-08260C89100A}"/>
              </a:ext>
            </a:extLst>
          </p:cNvPr>
          <p:cNvCxnSpPr>
            <a:cxnSpLocks/>
          </p:cNvCxnSpPr>
          <p:nvPr/>
        </p:nvCxnSpPr>
        <p:spPr>
          <a:xfrm>
            <a:off x="6127469" y="2924944"/>
            <a:ext cx="60477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FFC8FA49-0992-45CB-AFC9-5D266B274CEB}"/>
              </a:ext>
            </a:extLst>
          </p:cNvPr>
          <p:cNvCxnSpPr>
            <a:cxnSpLocks/>
          </p:cNvCxnSpPr>
          <p:nvPr/>
        </p:nvCxnSpPr>
        <p:spPr>
          <a:xfrm>
            <a:off x="3851920" y="3764773"/>
            <a:ext cx="0" cy="45631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图片 10">
            <a:extLst>
              <a:ext uri="{FF2B5EF4-FFF2-40B4-BE49-F238E27FC236}">
                <a16:creationId xmlns:a16="http://schemas.microsoft.com/office/drawing/2014/main" id="{BE3961DA-8819-834C-8F9B-B66947639D4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6924" y="104611"/>
            <a:ext cx="2249572" cy="6597352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24AA9083-267B-DD4A-8507-605C9D48C1C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4221088"/>
            <a:ext cx="6653443" cy="2493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88772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平衡">
  <a:themeElements>
    <a:clrScheme name="平衡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平衡">
      <a:majorFont>
        <a:latin typeface="Franklin Gothic Book"/>
        <a:ea typeface=""/>
        <a:cs typeface=""/>
        <a:font script="Grek" typeface="Calibri"/>
        <a:font script="Cyrl" typeface="Calibri"/>
        <a:font script="Jpan" typeface="HGｺﾞｼｯｸM"/>
        <a:font script="Hang" typeface="바탕"/>
        <a:font script="Hans" typeface="幼圆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Perpetua"/>
        <a:ea typeface=""/>
        <a:cs typeface=""/>
        <a:font script="Grek" typeface="Cambria"/>
        <a:font script="Cyrl" typeface="Cambria"/>
        <a:font script="Jpan" typeface="HG創英ﾌﾟﾚｾﾞﾝｽEB"/>
        <a:font script="Hang" typeface="맑은 고딕"/>
        <a:font script="Hans" typeface="宋体"/>
        <a:font script="Hant" typeface="新細明體"/>
        <a:font script="Arab" typeface="Times New Roman"/>
        <a:font script="Hebr" typeface="Aharoni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平衡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tint val="30000"/>
                <a:satMod val="300000"/>
              </a:schemeClr>
              <a:schemeClr val="phClr">
                <a:tint val="40000"/>
                <a:satMod val="200000"/>
              </a:schemeClr>
            </a:duotone>
          </a:blip>
          <a:tile tx="0" ty="0" sx="70000" sy="70000" flip="none" algn="ctr"/>
        </a:blipFill>
        <a:blipFill>
          <a:blip xmlns:r="http://schemas.openxmlformats.org/officeDocument/2006/relationships" r:embed="rId1">
            <a:duotone>
              <a:schemeClr val="phClr">
                <a:shade val="22000"/>
                <a:satMod val="160000"/>
              </a:schemeClr>
              <a:schemeClr val="phClr">
                <a:shade val="45000"/>
                <a:satMod val="100000"/>
              </a:schemeClr>
            </a:duotone>
          </a:blip>
          <a:tile tx="0" ty="0" sx="65000" sy="65000" flip="none" algn="ctr"/>
        </a:blip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50800" dir="5400000" algn="t" rotWithShape="0">
              <a:srgbClr val="000000">
                <a:alpha val="60000"/>
              </a:srgbClr>
            </a:outerShdw>
          </a:effectLst>
          <a:scene3d>
            <a:camera prst="isometricBottomUp" fov="0">
              <a:rot lat="0" lon="0" rev="0"/>
            </a:camera>
            <a:lightRig rig="soft" dir="b">
              <a:rot lat="0" lon="0" rev="9000000"/>
            </a:lightRig>
          </a:scene3d>
          <a:sp3d contourW="35000" prstMaterial="matte">
            <a:bevelT w="4500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65000"/>
              </a:schemeClr>
            </a:gs>
            <a:gs pos="50000">
              <a:schemeClr val="phClr">
                <a:shade val="80000"/>
                <a:satMod val="155000"/>
              </a:schemeClr>
            </a:gs>
            <a:gs pos="100000">
              <a:schemeClr val="phClr">
                <a:tint val="95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tint val="95000"/>
                <a:satMod val="200000"/>
              </a:schemeClr>
              <a:schemeClr val="phClr">
                <a:shade val="80000"/>
                <a:satMod val="100000"/>
              </a:schemeClr>
            </a:duotone>
          </a:blip>
          <a:tile tx="0" ty="0" sx="55000" sy="5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Equity</Template>
  <TotalTime>4735</TotalTime>
  <Words>1531</Words>
  <Application>Microsoft Office PowerPoint</Application>
  <PresentationFormat>全屏显示(4:3)</PresentationFormat>
  <Paragraphs>220</Paragraphs>
  <Slides>34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34</vt:i4>
      </vt:variant>
    </vt:vector>
  </HeadingPairs>
  <TitlesOfParts>
    <vt:vector size="39" baseType="lpstr">
      <vt:lpstr>Calibri</vt:lpstr>
      <vt:lpstr>Franklin Gothic Book</vt:lpstr>
      <vt:lpstr>Perpetua</vt:lpstr>
      <vt:lpstr>Wingdings 2</vt:lpstr>
      <vt:lpstr>平衡</vt:lpstr>
      <vt:lpstr>游戏设计导论</vt:lpstr>
      <vt:lpstr>实验八</vt:lpstr>
      <vt:lpstr>实验目的</vt:lpstr>
      <vt:lpstr>实验条件</vt:lpstr>
      <vt:lpstr>实验内容</vt:lpstr>
      <vt:lpstr>背景知识</vt:lpstr>
      <vt:lpstr>背景知识</vt:lpstr>
      <vt:lpstr>背景知识</vt:lpstr>
      <vt:lpstr>背景知识</vt:lpstr>
      <vt:lpstr>背景知识</vt:lpstr>
      <vt:lpstr>背景知识</vt:lpstr>
      <vt:lpstr>背景知识</vt:lpstr>
      <vt:lpstr>背景知识</vt:lpstr>
      <vt:lpstr>背景知识</vt:lpstr>
      <vt:lpstr>背景知识</vt:lpstr>
      <vt:lpstr>背景知识</vt:lpstr>
      <vt:lpstr>背景知识</vt:lpstr>
      <vt:lpstr>背景知识</vt:lpstr>
      <vt:lpstr>背景知识</vt:lpstr>
      <vt:lpstr>背景知识</vt:lpstr>
      <vt:lpstr>背景知识</vt:lpstr>
      <vt:lpstr>背景知识</vt:lpstr>
      <vt:lpstr>背景知识</vt:lpstr>
      <vt:lpstr>实验步骤</vt:lpstr>
      <vt:lpstr>实验步骤</vt:lpstr>
      <vt:lpstr>实验步骤</vt:lpstr>
      <vt:lpstr>实验步骤</vt:lpstr>
      <vt:lpstr>实验步骤</vt:lpstr>
      <vt:lpstr>实验步骤</vt:lpstr>
      <vt:lpstr>实验步骤</vt:lpstr>
      <vt:lpstr>实验步骤</vt:lpstr>
      <vt:lpstr>实验步骤</vt:lpstr>
      <vt:lpstr>实验要求</vt:lpstr>
      <vt:lpstr>提交事项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游戏设计与程序开发</dc:title>
  <cp:lastModifiedBy>邹 济帆</cp:lastModifiedBy>
  <cp:revision>280</cp:revision>
  <dcterms:modified xsi:type="dcterms:W3CDTF">2025-04-20T17:56:38Z</dcterms:modified>
</cp:coreProperties>
</file>